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80" r:id="rId4"/>
    <p:sldId id="281" r:id="rId5"/>
    <p:sldId id="260" r:id="rId6"/>
    <p:sldId id="282" r:id="rId7"/>
    <p:sldId id="259" r:id="rId8"/>
    <p:sldId id="262" r:id="rId9"/>
    <p:sldId id="283" r:id="rId10"/>
    <p:sldId id="288" r:id="rId11"/>
    <p:sldId id="289" r:id="rId12"/>
    <p:sldId id="290" r:id="rId13"/>
    <p:sldId id="291" r:id="rId14"/>
    <p:sldId id="292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18288000" cy="10287000"/>
  <p:notesSz cx="6858000" cy="9144000"/>
  <p:embeddedFontLs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Bold" panose="020B0806030504020204" charset="0"/>
      <p:regular r:id="rId32"/>
      <p:bold r:id="rId33"/>
    </p:embeddedFont>
    <p:embeddedFont>
      <p:font typeface="Open Sans Light" panose="020F0502020204030204" pitchFamily="34" charset="0"/>
      <p:regular r:id="rId34"/>
      <p:italic r:id="rId35"/>
    </p:embeddedFont>
    <p:embeddedFont>
      <p:font typeface="Poppins" panose="00000500000000000000" pitchFamily="2" charset="0"/>
      <p:regular r:id="rId36"/>
      <p:bold r:id="rId37"/>
      <p:italic r:id="rId38"/>
      <p:boldItalic r:id="rId39"/>
    </p:embeddedFont>
    <p:embeddedFont>
      <p:font typeface="Poppins Bold" panose="00000800000000000000" pitchFamily="2" charset="0"/>
      <p:regular r:id="rId40"/>
      <p:bold r:id="rId41"/>
    </p:embeddedFont>
    <p:embeddedFont>
      <p:font typeface="Poppins Italics" panose="020B0604020202020204" charset="0"/>
      <p:regular r:id="rId42"/>
    </p:embeddedFont>
    <p:embeddedFont>
      <p:font typeface="Poppins Semi-Bold" panose="020B0604020202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55A2"/>
    <a:srgbClr val="C53F93"/>
    <a:srgbClr val="719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P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Leitura PISA 2025</c:v>
                </c:pt>
              </c:strCache>
            </c:strRef>
          </c:tx>
          <c:invertIfNegative val="1"/>
          <c:dPt>
            <c:idx val="0"/>
            <c:invertIfNegative val="0"/>
            <c:bubble3D val="0"/>
            <c:spPr>
              <a:solidFill>
                <a:srgbClr val="9E9E9E"/>
              </a:solidFill>
            </c:spPr>
            <c:extLst>
              <c:ext xmlns:c16="http://schemas.microsoft.com/office/drawing/2014/chart" uri="{C3380CC4-5D6E-409C-BE32-E72D297353CC}">
                <c16:uniqueId val="{00000001-B65A-4C33-8F08-4AF5AF001080}"/>
              </c:ext>
            </c:extLst>
          </c:dPt>
          <c:dPt>
            <c:idx val="1"/>
            <c:invertIfNegative val="0"/>
            <c:bubble3D val="0"/>
            <c:spPr>
              <a:solidFill>
                <a:srgbClr val="9E9E9E"/>
              </a:solidFill>
            </c:spPr>
            <c:extLst>
              <c:ext xmlns:c16="http://schemas.microsoft.com/office/drawing/2014/chart" uri="{C3380CC4-5D6E-409C-BE32-E72D297353CC}">
                <c16:uniqueId val="{00000003-B65A-4C33-8F08-4AF5AF001080}"/>
              </c:ext>
            </c:extLst>
          </c:dPt>
          <c:dPt>
            <c:idx val="2"/>
            <c:invertIfNegative val="0"/>
            <c:bubble3D val="0"/>
            <c:spPr>
              <a:solidFill>
                <a:srgbClr val="9E9E9E"/>
              </a:solidFill>
            </c:spPr>
            <c:extLst>
              <c:ext xmlns:c16="http://schemas.microsoft.com/office/drawing/2014/chart" uri="{C3380CC4-5D6E-409C-BE32-E72D297353CC}">
                <c16:uniqueId val="{00000005-B65A-4C33-8F08-4AF5AF001080}"/>
              </c:ext>
            </c:extLst>
          </c:dPt>
          <c:dPt>
            <c:idx val="3"/>
            <c:invertIfNegative val="0"/>
            <c:bubble3D val="0"/>
            <c:spPr>
              <a:solidFill>
                <a:srgbClr val="C0357E"/>
              </a:solidFill>
            </c:spPr>
            <c:extLst>
              <c:ext xmlns:c16="http://schemas.microsoft.com/office/drawing/2014/chart" uri="{C3380CC4-5D6E-409C-BE32-E72D297353CC}">
                <c16:uniqueId val="{00000007-B65A-4C33-8F08-4AF5AF001080}"/>
              </c:ext>
            </c:extLst>
          </c:dPt>
          <c:dPt>
            <c:idx val="4"/>
            <c:invertIfNegative val="0"/>
            <c:bubble3D val="0"/>
            <c:spPr>
              <a:solidFill>
                <a:srgbClr val="3E8E7E"/>
              </a:solidFill>
            </c:spPr>
            <c:extLst>
              <c:ext xmlns:c16="http://schemas.microsoft.com/office/drawing/2014/chart" uri="{C3380CC4-5D6E-409C-BE32-E72D297353CC}">
                <c16:uniqueId val="{00000009-B65A-4C33-8F08-4AF5AF001080}"/>
              </c:ext>
            </c:extLst>
          </c:dPt>
          <c:dPt>
            <c:idx val="5"/>
            <c:invertIfNegative val="0"/>
            <c:bubble3D val="0"/>
            <c:spPr>
              <a:solidFill>
                <a:srgbClr val="9E9E9E"/>
              </a:solidFill>
            </c:spPr>
            <c:extLst>
              <c:ext xmlns:c16="http://schemas.microsoft.com/office/drawing/2014/chart" uri="{C3380CC4-5D6E-409C-BE32-E72D297353CC}">
                <c16:uniqueId val="{0000000B-B65A-4C33-8F08-4AF5AF001080}"/>
              </c:ext>
            </c:extLst>
          </c:dPt>
          <c:dPt>
            <c:idx val="6"/>
            <c:invertIfNegative val="0"/>
            <c:bubble3D val="0"/>
            <c:spPr>
              <a:solidFill>
                <a:srgbClr val="9E9E9E"/>
              </a:solidFill>
            </c:spPr>
            <c:extLst>
              <c:ext xmlns:c16="http://schemas.microsoft.com/office/drawing/2014/chart" uri="{C3380CC4-5D6E-409C-BE32-E72D297353CC}">
                <c16:uniqueId val="{0000000D-B65A-4C33-8F08-4AF5AF001080}"/>
              </c:ext>
            </c:extLst>
          </c:dPt>
          <c:dLbls>
            <c:numFmt formatCode="0" sourceLinked="0"/>
            <c:spPr>
              <a:noFill/>
            </c:spPr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Poppin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China (4 regiões)</c:v>
                </c:pt>
                <c:pt idx="1">
                  <c:v>Irlanda</c:v>
                </c:pt>
                <c:pt idx="2">
                  <c:v>Reino Unido</c:v>
                </c:pt>
                <c:pt idx="3">
                  <c:v>Portugal</c:v>
                </c:pt>
                <c:pt idx="4">
                  <c:v>Média OCDE</c:v>
                </c:pt>
                <c:pt idx="5">
                  <c:v>França</c:v>
                </c:pt>
                <c:pt idx="6">
                  <c:v>Espanha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527</c:v>
                </c:pt>
                <c:pt idx="1">
                  <c:v>500</c:v>
                </c:pt>
                <c:pt idx="2">
                  <c:v>494</c:v>
                </c:pt>
                <c:pt idx="3">
                  <c:v>462</c:v>
                </c:pt>
                <c:pt idx="4">
                  <c:v>461</c:v>
                </c:pt>
                <c:pt idx="5">
                  <c:v>456</c:v>
                </c:pt>
                <c:pt idx="6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65A-4C33-8F08-4AF5AF001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600">
                <a:solidFill>
                  <a:srgbClr val="000000"/>
                </a:solidFill>
                <a:latin typeface="Poppins"/>
              </a:defRPr>
            </a:pPr>
            <a:endParaRPr lang="pt-PT"/>
          </a:p>
        </c:txPr>
        <c:crossAx val="222222222"/>
        <c:crosses val="autoZero"/>
        <c:auto val="1"/>
        <c:lblAlgn val="ctr"/>
        <c:lblOffset val="100"/>
        <c:noMultiLvlLbl val="1"/>
      </c:catAx>
      <c:valAx>
        <c:axId val="222222222"/>
        <c:scaling>
          <c:orientation val="minMax"/>
          <c:max val="545"/>
          <c:min val="430"/>
        </c:scaling>
        <c:delete val="1"/>
        <c:axPos val="l"/>
        <c:numFmt formatCode="General" sourceLinked="1"/>
        <c:majorTickMark val="out"/>
        <c:minorTickMark val="none"/>
        <c:tickLblPos val="nextTo"/>
        <c:crossAx val="111111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Portugal - Leitura</c:v>
                </c:pt>
              </c:strCache>
            </c:strRef>
          </c:tx>
          <c:spPr>
            <a:ln w="47625" cap="rnd">
              <a:solidFill>
                <a:srgbClr val="C0357E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C0357E"/>
              </a:solidFill>
              <a:ln>
                <a:solidFill>
                  <a:srgbClr val="FFFFFF"/>
                </a:solidFill>
              </a:ln>
            </c:spPr>
          </c:marker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Poppins"/>
                  </a:defRPr>
                </a:pPr>
                <a:endParaRPr lang="pt-P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9"/>
              <c:pt idx="0">
                <c:v>2000</c:v>
              </c:pt>
              <c:pt idx="1">
                <c:v>2003</c:v>
              </c:pt>
              <c:pt idx="2">
                <c:v>2006</c:v>
              </c:pt>
              <c:pt idx="3">
                <c:v>2009</c:v>
              </c:pt>
              <c:pt idx="4">
                <c:v>2012</c:v>
              </c:pt>
              <c:pt idx="5">
                <c:v>2015</c:v>
              </c:pt>
              <c:pt idx="6">
                <c:v>2018</c:v>
              </c:pt>
              <c:pt idx="7">
                <c:v>2022</c:v>
              </c:pt>
              <c:pt idx="8">
                <c:v>2025</c:v>
              </c:pt>
            </c:strLit>
          </c:cat>
          <c:val>
            <c:numLit>
              <c:formatCode>General</c:formatCode>
              <c:ptCount val="9"/>
              <c:pt idx="0">
                <c:v>470</c:v>
              </c:pt>
              <c:pt idx="1">
                <c:v>478</c:v>
              </c:pt>
              <c:pt idx="2">
                <c:v>472</c:v>
              </c:pt>
              <c:pt idx="3">
                <c:v>489</c:v>
              </c:pt>
              <c:pt idx="4">
                <c:v>488</c:v>
              </c:pt>
              <c:pt idx="5">
                <c:v>498</c:v>
              </c:pt>
              <c:pt idx="6">
                <c:v>492</c:v>
              </c:pt>
              <c:pt idx="7">
                <c:v>477</c:v>
              </c:pt>
              <c:pt idx="8">
                <c:v>462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C2C5-4A64-985F-5D880B7CA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333333"/>
        <c:axId val="444444444"/>
      </c:lineChart>
      <c:catAx>
        <c:axId val="33333333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600">
                <a:solidFill>
                  <a:srgbClr val="000000"/>
                </a:solidFill>
                <a:latin typeface="Poppins"/>
              </a:defRPr>
            </a:pPr>
            <a:endParaRPr lang="pt-PT"/>
          </a:p>
        </c:txPr>
        <c:crossAx val="444444444"/>
        <c:crosses val="autoZero"/>
        <c:auto val="1"/>
        <c:lblAlgn val="ctr"/>
        <c:lblOffset val="100"/>
        <c:noMultiLvlLbl val="1"/>
      </c:catAx>
      <c:valAx>
        <c:axId val="444444444"/>
        <c:scaling>
          <c:orientation val="minMax"/>
          <c:max val="515"/>
          <c:min val="445"/>
        </c:scaling>
        <c:delete val="1"/>
        <c:axPos val="l"/>
        <c:numFmt formatCode="General" sourceLinked="1"/>
        <c:majorTickMark val="out"/>
        <c:minorTickMark val="none"/>
        <c:tickLblPos val="nextTo"/>
        <c:crossAx val="333333333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Folha1!$O$2</c:f>
              <c:strCache>
                <c:ptCount val="1"/>
                <c:pt idx="0">
                  <c:v>Muito Fracos</c:v>
                </c:pt>
              </c:strCache>
            </c:strRef>
          </c:tx>
          <c:spPr>
            <a:solidFill>
              <a:srgbClr val="C0357E"/>
            </a:solidFill>
            <a:ln>
              <a:noFill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Poppin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Folha1!$N$3:$N$8</c:f>
              <c:strCache>
                <c:ptCount val="6"/>
                <c:pt idx="0">
                  <c:v>OCDE</c:v>
                </c:pt>
                <c:pt idx="1">
                  <c:v>Espanha</c:v>
                </c:pt>
                <c:pt idx="2">
                  <c:v>Portugal</c:v>
                </c:pt>
                <c:pt idx="3">
                  <c:v>França</c:v>
                </c:pt>
                <c:pt idx="4">
                  <c:v>Reino Unido</c:v>
                </c:pt>
                <c:pt idx="5">
                  <c:v>Irlanda</c:v>
                </c:pt>
              </c:strCache>
            </c:strRef>
          </c:cat>
          <c:val>
            <c:numRef>
              <c:f>Folha1!$O$3:$O$8</c:f>
              <c:numCache>
                <c:formatCode>General</c:formatCode>
                <c:ptCount val="6"/>
                <c:pt idx="0">
                  <c:v>31</c:v>
                </c:pt>
                <c:pt idx="1">
                  <c:v>32</c:v>
                </c:pt>
                <c:pt idx="2">
                  <c:v>28</c:v>
                </c:pt>
                <c:pt idx="3">
                  <c:v>33</c:v>
                </c:pt>
                <c:pt idx="4">
                  <c:v>20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4-462A-B5B3-5BA3823CFBF5}"/>
            </c:ext>
          </c:extLst>
        </c:ser>
        <c:ser>
          <c:idx val="1"/>
          <c:order val="1"/>
          <c:tx>
            <c:strRef>
              <c:f>Folha1!$P$2</c:f>
              <c:strCache>
                <c:ptCount val="1"/>
                <c:pt idx="0">
                  <c:v>Avançados</c:v>
                </c:pt>
              </c:strCache>
            </c:strRef>
          </c:tx>
          <c:spPr>
            <a:solidFill>
              <a:srgbClr val="3E8E7E"/>
            </a:solidFill>
            <a:ln>
              <a:noFill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rgbClr val="000000"/>
                    </a:solidFill>
                    <a:latin typeface="Poppins"/>
                  </a:defRPr>
                </a:pPr>
                <a:endParaRPr lang="pt-P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Folha1!$N$3:$N$8</c:f>
              <c:strCache>
                <c:ptCount val="6"/>
                <c:pt idx="0">
                  <c:v>OCDE</c:v>
                </c:pt>
                <c:pt idx="1">
                  <c:v>Espanha</c:v>
                </c:pt>
                <c:pt idx="2">
                  <c:v>Portugal</c:v>
                </c:pt>
                <c:pt idx="3">
                  <c:v>França</c:v>
                </c:pt>
                <c:pt idx="4">
                  <c:v>Reino Unido</c:v>
                </c:pt>
                <c:pt idx="5">
                  <c:v>Irlanda</c:v>
                </c:pt>
              </c:strCache>
            </c:strRef>
          </c:cat>
          <c:val>
            <c:numRef>
              <c:f>Folha1!$P$3:$P$8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9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64-462A-B5B3-5BA3823CF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0"/>
        <c:axId val="1172063807"/>
        <c:axId val="715872336"/>
      </c:barChart>
      <c:catAx>
        <c:axId val="1172063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Poppins"/>
                <a:ea typeface="+mn-ea"/>
                <a:cs typeface="+mn-cs"/>
              </a:defRPr>
            </a:pPr>
            <a:endParaRPr lang="pt-PT"/>
          </a:p>
        </c:txPr>
        <c:crossAx val="715872336"/>
        <c:crosses val="autoZero"/>
        <c:auto val="1"/>
        <c:lblAlgn val="ctr"/>
        <c:lblOffset val="100"/>
        <c:noMultiLvlLbl val="0"/>
      </c:catAx>
      <c:valAx>
        <c:axId val="715872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2063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0000"/>
              </a:solidFill>
              <a:latin typeface="Poppins"/>
              <a:ea typeface="+mn-ea"/>
              <a:cs typeface="+mn-cs"/>
            </a:defRPr>
          </a:pPr>
          <a:endParaRPr lang="pt-P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PT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anva.com/design/DAGuEGm3Ffk/us8NnO-gnEc_33Z55-n2pA/edit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DMLtEGTnMo" TargetMode="External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5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chart" Target="../charts/char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1.pn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0.sv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0.sv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hyperlink" Target="https://www.projetoler.pt/" TargetMode="Externa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6.svg"/><Relationship Id="rId7" Type="http://schemas.openxmlformats.org/officeDocument/2006/relationships/image" Target="../media/image2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11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6.svg"/><Relationship Id="rId7" Type="http://schemas.openxmlformats.org/officeDocument/2006/relationships/image" Target="../media/image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svg"/><Relationship Id="rId7" Type="http://schemas.openxmlformats.org/officeDocument/2006/relationships/image" Target="../media/image29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26.svg"/><Relationship Id="rId9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4.svg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svg"/><Relationship Id="rId7" Type="http://schemas.openxmlformats.org/officeDocument/2006/relationships/image" Target="../media/image3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rbe.mec.pt/np4/LER-fora-da-escola.html" TargetMode="External"/><Relationship Id="rId5" Type="http://schemas.openxmlformats.org/officeDocument/2006/relationships/image" Target="../media/image37.png"/><Relationship Id="rId4" Type="http://schemas.openxmlformats.org/officeDocument/2006/relationships/hyperlink" Target="https://www.projetoler.pt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hyperlink" Target="https://www.rbe.mec.pt/np4/LER-fora-da-escola-espaco-dos-livros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4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8.svg"/><Relationship Id="rId4" Type="http://schemas.openxmlformats.org/officeDocument/2006/relationships/image" Target="../media/image4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6.sv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5970" y="2815684"/>
            <a:ext cx="6383330" cy="6393878"/>
          </a:xfrm>
          <a:custGeom>
            <a:avLst/>
            <a:gdLst/>
            <a:ahLst/>
            <a:cxnLst/>
            <a:rect l="l" t="t" r="r" b="b"/>
            <a:pathLst>
              <a:path w="6383330" h="6393878">
                <a:moveTo>
                  <a:pt x="0" y="0"/>
                </a:moveTo>
                <a:lnTo>
                  <a:pt x="6383330" y="0"/>
                </a:lnTo>
                <a:lnTo>
                  <a:pt x="6383330" y="6393879"/>
                </a:lnTo>
                <a:lnTo>
                  <a:pt x="0" y="6393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299" r="-24042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 rot="8473615">
            <a:off x="9204680" y="3736306"/>
            <a:ext cx="666165" cy="1347025"/>
          </a:xfrm>
          <a:custGeom>
            <a:avLst/>
            <a:gdLst/>
            <a:ahLst/>
            <a:cxnLst/>
            <a:rect l="l" t="t" r="r" b="b"/>
            <a:pathLst>
              <a:path w="666165" h="1347025">
                <a:moveTo>
                  <a:pt x="0" y="0"/>
                </a:moveTo>
                <a:lnTo>
                  <a:pt x="666165" y="0"/>
                </a:lnTo>
                <a:lnTo>
                  <a:pt x="666165" y="1347026"/>
                </a:lnTo>
                <a:lnTo>
                  <a:pt x="0" y="1347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536435" y="744594"/>
            <a:ext cx="11464747" cy="1031827"/>
          </a:xfrm>
          <a:custGeom>
            <a:avLst/>
            <a:gdLst/>
            <a:ahLst/>
            <a:cxnLst/>
            <a:rect l="l" t="t" r="r" b="b"/>
            <a:pathLst>
              <a:path w="11464747" h="1031827">
                <a:moveTo>
                  <a:pt x="0" y="0"/>
                </a:moveTo>
                <a:lnTo>
                  <a:pt x="11464747" y="0"/>
                </a:lnTo>
                <a:lnTo>
                  <a:pt x="11464747" y="1031827"/>
                </a:lnTo>
                <a:lnTo>
                  <a:pt x="0" y="1031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860051" y="4648679"/>
            <a:ext cx="8283949" cy="1929470"/>
          </a:xfrm>
          <a:custGeom>
            <a:avLst/>
            <a:gdLst/>
            <a:ahLst/>
            <a:cxnLst/>
            <a:rect l="l" t="t" r="r" b="b"/>
            <a:pathLst>
              <a:path w="8283949" h="1929470">
                <a:moveTo>
                  <a:pt x="0" y="0"/>
                </a:moveTo>
                <a:lnTo>
                  <a:pt x="8283949" y="0"/>
                </a:lnTo>
                <a:lnTo>
                  <a:pt x="8283949" y="1929470"/>
                </a:lnTo>
                <a:lnTo>
                  <a:pt x="0" y="19294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TextBox 6"/>
          <p:cNvSpPr txBox="1"/>
          <p:nvPr/>
        </p:nvSpPr>
        <p:spPr>
          <a:xfrm>
            <a:off x="10875970" y="9220200"/>
            <a:ext cx="6383330" cy="656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</a:pPr>
            <a:r>
              <a:rPr lang="en-US" sz="19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6" tooltip="https://www.canva.com/design/DAGuEGm3Ffk/us8NnO-gnEc_33Z55-n2pA/edit"/>
              </a:rPr>
              <a:t>Imagem de FatCamera</a:t>
            </a: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sz="190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  <a:hlinkClick r:id="rId6" tooltip="https://www.canva.com/design/DAGuEGm3Ffk/us8NnO-gnEc_33Z55-n2pA/edit"/>
              </a:rPr>
              <a:t>Getty Images Signature</a:t>
            </a:r>
            <a:r>
              <a:rPr lang="en-US" sz="19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via https://www.canva.com/</a:t>
            </a:r>
          </a:p>
        </p:txBody>
      </p:sp>
      <p:sp>
        <p:nvSpPr>
          <p:cNvPr id="7" name="Freeform 7"/>
          <p:cNvSpPr/>
          <p:nvPr/>
        </p:nvSpPr>
        <p:spPr>
          <a:xfrm>
            <a:off x="536435" y="7961963"/>
            <a:ext cx="4467692" cy="837692"/>
          </a:xfrm>
          <a:custGeom>
            <a:avLst/>
            <a:gdLst/>
            <a:ahLst/>
            <a:cxnLst/>
            <a:rect l="l" t="t" r="r" b="b"/>
            <a:pathLst>
              <a:path w="4467692" h="837692">
                <a:moveTo>
                  <a:pt x="0" y="0"/>
                </a:moveTo>
                <a:lnTo>
                  <a:pt x="4467692" y="0"/>
                </a:lnTo>
                <a:lnTo>
                  <a:pt x="4467692" y="837692"/>
                </a:lnTo>
                <a:lnTo>
                  <a:pt x="0" y="8376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>
            <a:off x="1028700" y="8036082"/>
            <a:ext cx="4463511" cy="1173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299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09/09/2026</a:t>
            </a:r>
          </a:p>
          <a:p>
            <a:pPr algn="l">
              <a:lnSpc>
                <a:spcPts val="4619"/>
              </a:lnSpc>
            </a:pPr>
            <a:endParaRPr lang="en-US" sz="329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638964" y="-1135776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>
            <a:off x="977481" y="800100"/>
            <a:ext cx="16333035" cy="202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60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Uma parceria Rede de Bibliotecas Escolares / Fundação Belmiro de Azevedo</a:t>
            </a:r>
          </a:p>
        </p:txBody>
      </p:sp>
      <p:pic>
        <p:nvPicPr>
          <p:cNvPr id="4" name="Imagem 3" descr="Uma imagem com Cara humana, pessoa, captura de ecrã, vestuário&#10;&#10;Os conteúdos gerados por IA podem estar incorretos.">
            <a:hlinkClick r:id="rId3" tooltip="Clique para iniciar"/>
            <a:extLst>
              <a:ext uri="{FF2B5EF4-FFF2-40B4-BE49-F238E27FC236}">
                <a16:creationId xmlns:a16="http://schemas.microsoft.com/office/drawing/2014/main" id="{49F74C6B-1AC3-D283-05E7-FD4886B8A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" b="835"/>
          <a:stretch>
            <a:fillRect/>
          </a:stretch>
        </p:blipFill>
        <p:spPr>
          <a:xfrm>
            <a:off x="2123778" y="3009900"/>
            <a:ext cx="14040443" cy="7010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919532" y="-302706"/>
            <a:ext cx="3443229" cy="359515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4" name="Freeform 4"/>
          <p:cNvSpPr/>
          <p:nvPr/>
        </p:nvSpPr>
        <p:spPr>
          <a:xfrm>
            <a:off x="1028700" y="8712130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087859" y="3223347"/>
            <a:ext cx="15202945" cy="1124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2638" lvl="1" indent="-457200" algn="l">
              <a:lnSpc>
                <a:spcPts val="4479"/>
              </a:lnSpc>
              <a:buFont typeface="Arial" panose="020B0604020202020204" pitchFamily="34" charset="0"/>
              <a:buChar char="•"/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 a competência necessária para aprender em todas as áreas: ciências, matemática, história, geografia, …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0660F7C-A6E6-AEC2-D4D1-A9431721E8FA}"/>
              </a:ext>
            </a:extLst>
          </p:cNvPr>
          <p:cNvGrpSpPr/>
          <p:nvPr/>
        </p:nvGrpSpPr>
        <p:grpSpPr>
          <a:xfrm>
            <a:off x="1072093" y="4835357"/>
            <a:ext cx="16730885" cy="2813538"/>
            <a:chOff x="1079973" y="4838144"/>
            <a:chExt cx="16730885" cy="2813538"/>
          </a:xfrm>
        </p:grpSpPr>
        <p:sp>
          <p:nvSpPr>
            <p:cNvPr id="5" name="TextBox 5"/>
            <p:cNvSpPr txBox="1"/>
            <p:nvPr/>
          </p:nvSpPr>
          <p:spPr>
            <a:xfrm>
              <a:off x="1079973" y="4838144"/>
              <a:ext cx="16730885" cy="5476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802638" lvl="1" indent="-457200" algn="l">
                <a:lnSpc>
                  <a:spcPts val="4479"/>
                </a:lnSpc>
                <a:buFont typeface="Arial" panose="020B0604020202020204" pitchFamily="34" charset="0"/>
                <a:buChar char="•"/>
              </a:pPr>
              <a:r>
                <a:rPr lang="pt-PT" sz="3199" noProof="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Para as crianças que não sabem ler, quase tudo na escola é difícil</a:t>
              </a:r>
            </a:p>
          </p:txBody>
        </p:sp>
        <p:sp>
          <p:nvSpPr>
            <p:cNvPr id="8" name="Freeform 8"/>
            <p:cNvSpPr/>
            <p:nvPr/>
          </p:nvSpPr>
          <p:spPr>
            <a:xfrm rot="1622760">
              <a:off x="3016133" y="6218286"/>
              <a:ext cx="1005890" cy="1433396"/>
            </a:xfrm>
            <a:custGeom>
              <a:avLst/>
              <a:gdLst/>
              <a:ahLst/>
              <a:cxnLst/>
              <a:rect l="l" t="t" r="r" b="b"/>
              <a:pathLst>
                <a:path w="604697" h="670531">
                  <a:moveTo>
                    <a:pt x="0" y="0"/>
                  </a:moveTo>
                  <a:lnTo>
                    <a:pt x="604697" y="0"/>
                  </a:lnTo>
                  <a:lnTo>
                    <a:pt x="604697" y="670531"/>
                  </a:lnTo>
                  <a:lnTo>
                    <a:pt x="0" y="6705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 noProof="0" dirty="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69441" y="911643"/>
            <a:ext cx="15570759" cy="944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54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LEITURA, a base de toda a aprendizagem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54991C6B-F5F2-8EB2-F3BE-4518504175F8}"/>
              </a:ext>
            </a:extLst>
          </p:cNvPr>
          <p:cNvSpPr txBox="1"/>
          <p:nvPr/>
        </p:nvSpPr>
        <p:spPr>
          <a:xfrm>
            <a:off x="14711988" y="7873475"/>
            <a:ext cx="3157631" cy="65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2"/>
              </a:lnSpc>
            </a:pP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Hanford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, E. (2022,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September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1).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School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is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for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learning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to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read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.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The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New York Times.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Retrieved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October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10, 2022,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from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https://www.nytimes.com/2022/09/01/opinion/us-school-reading.html</a:t>
            </a:r>
          </a:p>
        </p:txBody>
      </p:sp>
      <p:pic>
        <p:nvPicPr>
          <p:cNvPr id="30" name="Icone Prioridad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309" y="7091471"/>
            <a:ext cx="890181" cy="765000"/>
          </a:xfrm>
          <a:prstGeom prst="rect">
            <a:avLst/>
          </a:prstGeom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5FFE6B91-2B03-B393-1FDA-53F440C6A942}"/>
              </a:ext>
            </a:extLst>
          </p:cNvPr>
          <p:cNvSpPr txBox="1"/>
          <p:nvPr/>
        </p:nvSpPr>
        <p:spPr>
          <a:xfrm>
            <a:off x="5615715" y="7147006"/>
            <a:ext cx="7776922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199" b="1" noProof="0" dirty="0">
                <a:solidFill>
                  <a:srgbClr val="000000"/>
                </a:solidFill>
                <a:latin typeface="Poppins"/>
                <a:cs typeface="Poppins"/>
              </a:rPr>
              <a:t>Garantir que TODOS aprendem a LER</a:t>
            </a:r>
          </a:p>
        </p:txBody>
      </p:sp>
      <p:sp>
        <p:nvSpPr>
          <p:cNvPr id="900" name="Autoria"/>
          <p:cNvSpPr txBox="1"/>
          <p:nvPr/>
        </p:nvSpPr>
        <p:spPr>
          <a:xfrm>
            <a:off x="144000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724564" y="-881912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4" name="Freeform 4"/>
          <p:cNvSpPr/>
          <p:nvPr/>
        </p:nvSpPr>
        <p:spPr>
          <a:xfrm>
            <a:off x="1028700" y="8712130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1269441" y="911643"/>
            <a:ext cx="15570759" cy="944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54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Leitura: Portugal no PISA 2025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40D0E238-8E1E-45EB-AF44-EF022CFCC9BB}"/>
              </a:ext>
            </a:extLst>
          </p:cNvPr>
          <p:cNvSpPr txBox="1"/>
          <p:nvPr/>
        </p:nvSpPr>
        <p:spPr>
          <a:xfrm>
            <a:off x="14711988" y="7873475"/>
            <a:ext cx="3157631" cy="65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2"/>
              </a:lnSpc>
            </a:pP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OCDE, PISA 2025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Results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 (Volume I), publicado a 8 de setembro de 2026. Pontuação média em leitura. China = Pequim, Xangai, Jiangsu e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Zhejiang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.</a:t>
            </a:r>
          </a:p>
        </p:txBody>
      </p:sp>
      <p:sp>
        <p:nvSpPr>
          <p:cNvPr id="40" name="Dek"/>
          <p:cNvSpPr txBox="1"/>
          <p:nvPr/>
        </p:nvSpPr>
        <p:spPr>
          <a:xfrm>
            <a:off x="1358620" y="2671280"/>
            <a:ext cx="15570759" cy="5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pt-PT" sz="2000" noProof="0" dirty="0">
                <a:solidFill>
                  <a:srgbClr val="646464"/>
                </a:solidFill>
                <a:latin typeface="Poppins"/>
              </a:rPr>
              <a:t>Pontuação média em leitura, alunos de 15 anos</a:t>
            </a:r>
          </a:p>
        </p:txBody>
      </p:sp>
      <p:sp>
        <p:nvSpPr>
          <p:cNvPr id="41" name="Callout"/>
          <p:cNvSpPr txBox="1"/>
          <p:nvPr/>
        </p:nvSpPr>
        <p:spPr>
          <a:xfrm>
            <a:off x="1269441" y="7900000"/>
            <a:ext cx="12000000" cy="6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pt-PT" sz="2200" b="1" noProof="0" dirty="0">
                <a:solidFill>
                  <a:srgbClr val="C0357E"/>
                </a:solidFill>
                <a:latin typeface="Poppins"/>
              </a:rPr>
              <a:t>Portugal (462) está ao nível da média da OCDE (461), mas muito distante dos países com melhores resultados</a:t>
            </a:r>
          </a:p>
        </p:txBody>
      </p:sp>
      <p:graphicFrame>
        <p:nvGraphicFramePr>
          <p:cNvPr id="50" name="Grafico PISA" descr="Chart"/>
          <p:cNvGraphicFramePr/>
          <p:nvPr/>
        </p:nvGraphicFramePr>
        <p:xfrm>
          <a:off x="1269441" y="2600000"/>
          <a:ext cx="15570759" cy="51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00" name="Autoria"/>
          <p:cNvSpPr txBox="1"/>
          <p:nvPr/>
        </p:nvSpPr>
        <p:spPr>
          <a:xfrm>
            <a:off x="144000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569923" y="-925637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1"/>
                </a:lnTo>
                <a:lnTo>
                  <a:pt x="0" y="4767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700116" y="231965"/>
            <a:ext cx="1853583" cy="2213234"/>
          </a:xfrm>
          <a:custGeom>
            <a:avLst/>
            <a:gdLst/>
            <a:ahLst/>
            <a:cxnLst/>
            <a:rect l="l" t="t" r="r" b="b"/>
            <a:pathLst>
              <a:path w="1853583" h="2213234">
                <a:moveTo>
                  <a:pt x="0" y="0"/>
                </a:moveTo>
                <a:lnTo>
                  <a:pt x="1853583" y="0"/>
                </a:lnTo>
                <a:lnTo>
                  <a:pt x="1853583" y="2213234"/>
                </a:lnTo>
                <a:lnTo>
                  <a:pt x="0" y="22132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028700" y="8559777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TextBox 5"/>
          <p:cNvSpPr txBox="1"/>
          <p:nvPr/>
        </p:nvSpPr>
        <p:spPr>
          <a:xfrm>
            <a:off x="953869" y="4962525"/>
            <a:ext cx="11262606" cy="879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70" lvl="1" algn="l">
              <a:lnSpc>
                <a:spcPts val="3639"/>
              </a:lnSpc>
            </a:pPr>
            <a:r>
              <a:rPr lang="pt-PT" sz="25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Empregos menos remunerados, maior risco de desemprego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(Portela, 2015)</a:t>
            </a:r>
            <a:endParaRPr lang="pt-PT" sz="2599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59178" y="3998624"/>
            <a:ext cx="10234054" cy="439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70" lvl="1" algn="l">
              <a:lnSpc>
                <a:spcPts val="3639"/>
              </a:lnSpc>
            </a:pPr>
            <a:r>
              <a:rPr lang="pt-PT" sz="25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Maior risco de abandono escolar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(OCDE, 2016)</a:t>
            </a:r>
            <a:endParaRPr lang="pt-PT" sz="2599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Freeform 7"/>
          <p:cNvSpPr/>
          <p:nvPr/>
        </p:nvSpPr>
        <p:spPr>
          <a:xfrm rot="1622760">
            <a:off x="653830" y="3686343"/>
            <a:ext cx="597872" cy="662963"/>
          </a:xfrm>
          <a:custGeom>
            <a:avLst/>
            <a:gdLst/>
            <a:ahLst/>
            <a:cxnLst/>
            <a:rect l="l" t="t" r="r" b="b"/>
            <a:pathLst>
              <a:path w="597872" h="662963">
                <a:moveTo>
                  <a:pt x="0" y="0"/>
                </a:moveTo>
                <a:lnTo>
                  <a:pt x="597872" y="0"/>
                </a:lnTo>
                <a:lnTo>
                  <a:pt x="597872" y="662963"/>
                </a:lnTo>
                <a:lnTo>
                  <a:pt x="0" y="662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 rot="1622760">
            <a:off x="645657" y="4682034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7" y="0"/>
                </a:lnTo>
                <a:lnTo>
                  <a:pt x="604697" y="670531"/>
                </a:lnTo>
                <a:lnTo>
                  <a:pt x="0" y="670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952766" y="6174863"/>
            <a:ext cx="11266026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70" lvl="1" algn="l">
              <a:lnSpc>
                <a:spcPts val="3639"/>
              </a:lnSpc>
              <a:spcBef>
                <a:spcPct val="0"/>
              </a:spcBef>
            </a:pPr>
            <a:r>
              <a:rPr lang="pt-PT" sz="2599" u="none" strike="noStrike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Menos valor atribuído à Educação - efeito geracional </a:t>
            </a:r>
            <a:r>
              <a:rPr lang="pt-PT" sz="2000" u="none" strike="noStrike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(Amaral </a:t>
            </a:r>
            <a:r>
              <a:rPr lang="pt-PT" sz="2000" u="none" strike="noStrike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</a:t>
            </a:r>
            <a:r>
              <a:rPr lang="pt-PT" sz="2000" u="none" strike="noStrike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al., 2016)</a:t>
            </a:r>
            <a:r>
              <a:rPr lang="pt-PT" sz="2599" u="none" strike="noStrike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Freeform 10"/>
          <p:cNvSpPr/>
          <p:nvPr/>
        </p:nvSpPr>
        <p:spPr>
          <a:xfrm rot="1622760">
            <a:off x="659942" y="6103010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7" y="0"/>
                </a:lnTo>
                <a:lnTo>
                  <a:pt x="604697" y="670531"/>
                </a:lnTo>
                <a:lnTo>
                  <a:pt x="0" y="670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1136679" y="2637654"/>
            <a:ext cx="12187931" cy="664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70"/>
              </a:lnSpc>
            </a:pPr>
            <a:r>
              <a:rPr lang="en-US" sz="39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Baixos níveis de literacia têm custos elevados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9441" y="837434"/>
            <a:ext cx="10039739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importância da leitura</a:t>
            </a:r>
          </a:p>
        </p:txBody>
      </p:sp>
      <p:sp>
        <p:nvSpPr>
          <p:cNvPr id="13" name="Freeform 13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TextBox 14"/>
          <p:cNvSpPr txBox="1"/>
          <p:nvPr/>
        </p:nvSpPr>
        <p:spPr>
          <a:xfrm>
            <a:off x="1076569" y="7639039"/>
            <a:ext cx="10811494" cy="879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70" lvl="1" algn="l">
              <a:lnSpc>
                <a:spcPts val="3639"/>
              </a:lnSpc>
            </a:pPr>
            <a:r>
              <a:rPr lang="pt-PT" sz="25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Menor desenvolvimento social e económico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PT" sz="20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World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PT" sz="20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Literacy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Foundation, 2024)</a:t>
            </a:r>
            <a:endParaRPr lang="pt-PT" sz="2599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Freeform 15"/>
          <p:cNvSpPr/>
          <p:nvPr/>
        </p:nvSpPr>
        <p:spPr>
          <a:xfrm rot="1622760">
            <a:off x="726352" y="7370448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6" y="0"/>
                </a:lnTo>
                <a:lnTo>
                  <a:pt x="604696" y="670531"/>
                </a:lnTo>
                <a:lnTo>
                  <a:pt x="0" y="670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12529873" y="4065299"/>
            <a:ext cx="5023826" cy="3441321"/>
          </a:xfrm>
          <a:custGeom>
            <a:avLst/>
            <a:gdLst/>
            <a:ahLst/>
            <a:cxnLst/>
            <a:rect l="l" t="t" r="r" b="b"/>
            <a:pathLst>
              <a:path w="5023826" h="3441321">
                <a:moveTo>
                  <a:pt x="0" y="0"/>
                </a:moveTo>
                <a:lnTo>
                  <a:pt x="5023826" y="0"/>
                </a:lnTo>
                <a:lnTo>
                  <a:pt x="5023826" y="3441321"/>
                </a:lnTo>
                <a:lnTo>
                  <a:pt x="0" y="34413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8" name="Autoria">
            <a:extLst>
              <a:ext uri="{FF2B5EF4-FFF2-40B4-BE49-F238E27FC236}">
                <a16:creationId xmlns:a16="http://schemas.microsoft.com/office/drawing/2014/main" id="{CAA565A3-A4FB-1047-E8EF-9033E32ED806}"/>
              </a:ext>
            </a:extLst>
          </p:cNvPr>
          <p:cNvSpPr txBox="1"/>
          <p:nvPr/>
        </p:nvSpPr>
        <p:spPr>
          <a:xfrm>
            <a:off x="145926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30B31-6770-E26B-FF00-94DD164A6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08958F1-9E76-1277-A703-3FE7D742B6F1}"/>
              </a:ext>
            </a:extLst>
          </p:cNvPr>
          <p:cNvSpPr/>
          <p:nvPr/>
        </p:nvSpPr>
        <p:spPr>
          <a:xfrm rot="2825414">
            <a:off x="12418162" y="-508292"/>
            <a:ext cx="4023767" cy="4035527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2B3E2F1-0A30-08DE-E9E9-818E551D183D}"/>
              </a:ext>
            </a:extLst>
          </p:cNvPr>
          <p:cNvSpPr/>
          <p:nvPr/>
        </p:nvSpPr>
        <p:spPr>
          <a:xfrm>
            <a:off x="1028700" y="8712130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903F548-CE46-C1C6-5ECF-AEC4503F69A8}"/>
              </a:ext>
            </a:extLst>
          </p:cNvPr>
          <p:cNvSpPr txBox="1"/>
          <p:nvPr/>
        </p:nvSpPr>
        <p:spPr>
          <a:xfrm>
            <a:off x="1269441" y="911643"/>
            <a:ext cx="15570759" cy="944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54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 última década os resultados pioraram</a:t>
            </a:r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3AE1F499-F350-CA81-126D-06A67F6A0473}"/>
              </a:ext>
            </a:extLst>
          </p:cNvPr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53EF457B-9D4B-BEAC-0BFB-7ED73EE5BD81}"/>
              </a:ext>
            </a:extLst>
          </p:cNvPr>
          <p:cNvSpPr txBox="1"/>
          <p:nvPr/>
        </p:nvSpPr>
        <p:spPr>
          <a:xfrm>
            <a:off x="14711988" y="7873475"/>
            <a:ext cx="3157631" cy="48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2"/>
              </a:lnSpc>
            </a:pP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OCDE, resultados PISA 2000-2025 (PISA 2025 </a:t>
            </a:r>
            <a:r>
              <a:rPr lang="pt-PT" sz="951" noProof="0" dirty="0" err="1">
                <a:solidFill>
                  <a:srgbClr val="646464"/>
                </a:solidFill>
                <a:latin typeface="Open Sans Light"/>
              </a:rPr>
              <a:t>Results</a:t>
            </a:r>
            <a:r>
              <a:rPr lang="pt-PT" sz="951" noProof="0" dirty="0">
                <a:solidFill>
                  <a:srgbClr val="646464"/>
                </a:solidFill>
                <a:latin typeface="Open Sans Light"/>
              </a:rPr>
              <a:t>, Volume I, publicado a 8 de setembro de 2026). Pontuação média em leitura dos alunos portugueses de 15 anos.</a:t>
            </a:r>
          </a:p>
        </p:txBody>
      </p:sp>
      <p:sp>
        <p:nvSpPr>
          <p:cNvPr id="40" name="Dek">
            <a:extLst>
              <a:ext uri="{FF2B5EF4-FFF2-40B4-BE49-F238E27FC236}">
                <a16:creationId xmlns:a16="http://schemas.microsoft.com/office/drawing/2014/main" id="{5DD4564B-D7E6-658D-282A-6FC3521C97CE}"/>
              </a:ext>
            </a:extLst>
          </p:cNvPr>
          <p:cNvSpPr txBox="1"/>
          <p:nvPr/>
        </p:nvSpPr>
        <p:spPr>
          <a:xfrm>
            <a:off x="1358620" y="2671280"/>
            <a:ext cx="15570759" cy="5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pt-PT" sz="2000" noProof="0" dirty="0">
                <a:solidFill>
                  <a:srgbClr val="646464"/>
                </a:solidFill>
                <a:latin typeface="Poppins"/>
              </a:rPr>
              <a:t>Portugal: pontuação média em leitura, PISA 2000-2025</a:t>
            </a:r>
          </a:p>
        </p:txBody>
      </p:sp>
      <p:sp>
        <p:nvSpPr>
          <p:cNvPr id="41" name="Callout">
            <a:extLst>
              <a:ext uri="{FF2B5EF4-FFF2-40B4-BE49-F238E27FC236}">
                <a16:creationId xmlns:a16="http://schemas.microsoft.com/office/drawing/2014/main" id="{FD1BF432-7D6A-6E46-BAAC-A069FB7372DB}"/>
              </a:ext>
            </a:extLst>
          </p:cNvPr>
          <p:cNvSpPr txBox="1"/>
          <p:nvPr/>
        </p:nvSpPr>
        <p:spPr>
          <a:xfrm>
            <a:off x="1269440" y="7900000"/>
            <a:ext cx="13208560" cy="6000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r>
              <a:rPr lang="pt-PT" sz="2200" b="1" noProof="0" dirty="0">
                <a:solidFill>
                  <a:srgbClr val="C0357E"/>
                </a:solidFill>
                <a:latin typeface="Poppins"/>
              </a:rPr>
              <a:t>De 2015 para cá, Portugal perdeu 36 pontos em leitura: o equivalente a quase 2 anos letivos</a:t>
            </a:r>
          </a:p>
        </p:txBody>
      </p:sp>
      <p:graphicFrame>
        <p:nvGraphicFramePr>
          <p:cNvPr id="50" name="Grafico PISA" descr="Chart">
            <a:extLst>
              <a:ext uri="{FF2B5EF4-FFF2-40B4-BE49-F238E27FC236}">
                <a16:creationId xmlns:a16="http://schemas.microsoft.com/office/drawing/2014/main" id="{295CA624-2F85-70F9-5A57-CEA0BF569782}"/>
              </a:ext>
            </a:extLst>
          </p:cNvPr>
          <p:cNvGraphicFramePr/>
          <p:nvPr/>
        </p:nvGraphicFramePr>
        <p:xfrm>
          <a:off x="1269441" y="2600000"/>
          <a:ext cx="15570759" cy="51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00" name="Autoria"/>
          <p:cNvSpPr txBox="1"/>
          <p:nvPr/>
        </p:nvSpPr>
        <p:spPr>
          <a:xfrm>
            <a:off x="144000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  <p:extLst>
      <p:ext uri="{BB962C8B-B14F-4D97-AF65-F5344CB8AC3E}">
        <p14:creationId xmlns:p14="http://schemas.microsoft.com/office/powerpoint/2010/main" val="739340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3588483" y="-215496"/>
            <a:ext cx="3624428" cy="3699210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3" name="Freeform 3"/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8" name="TextBox 8"/>
          <p:cNvSpPr txBox="1"/>
          <p:nvPr/>
        </p:nvSpPr>
        <p:spPr>
          <a:xfrm>
            <a:off x="1269441" y="911643"/>
            <a:ext cx="16459200" cy="893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pt-PT" sz="4000" b="1" noProof="0" dirty="0">
                <a:solidFill>
                  <a:srgbClr val="000000"/>
                </a:solidFill>
                <a:latin typeface="Poppins"/>
                <a:cs typeface="Poppins"/>
              </a:rPr>
              <a:t>Garantir que TODOS aprendem a LER: Uma missão </a:t>
            </a:r>
            <a:r>
              <a:rPr lang="pt-PT" sz="4000" b="1" noProof="0" dirty="0">
                <a:solidFill>
                  <a:srgbClr val="000000"/>
                </a:solidFill>
                <a:latin typeface="Poppins Bold"/>
                <a:cs typeface="Poppins Bold"/>
                <a:sym typeface="Poppins Bold"/>
              </a:rPr>
              <a:t>p</a:t>
            </a:r>
            <a:r>
              <a:rPr lang="pt-PT" sz="40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or cumprir</a:t>
            </a:r>
          </a:p>
        </p:txBody>
      </p:sp>
      <p:sp>
        <p:nvSpPr>
          <p:cNvPr id="12" name="Freeform 12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424562A7-4191-63D0-4B6A-54A02E37CBEA}"/>
              </a:ext>
            </a:extLst>
          </p:cNvPr>
          <p:cNvGrpSpPr/>
          <p:nvPr/>
        </p:nvGrpSpPr>
        <p:grpSpPr>
          <a:xfrm>
            <a:off x="1124701" y="2952085"/>
            <a:ext cx="8019299" cy="5489802"/>
            <a:chOff x="5067302" y="3364457"/>
            <a:chExt cx="8019299" cy="5489802"/>
          </a:xfrm>
        </p:grpSpPr>
        <p:graphicFrame>
          <p:nvGraphicFramePr>
            <p:cNvPr id="16" name="Gráfico 15" descr="Chart">
              <a:extLst>
                <a:ext uri="{FF2B5EF4-FFF2-40B4-BE49-F238E27FC236}">
                  <a16:creationId xmlns:a16="http://schemas.microsoft.com/office/drawing/2014/main" id="{F3726366-D686-B7AA-BCE5-C2963F21E20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5067302" y="3364457"/>
            <a:ext cx="8001000" cy="502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8" name="Freeform 2">
              <a:extLst>
                <a:ext uri="{FF2B5EF4-FFF2-40B4-BE49-F238E27FC236}">
                  <a16:creationId xmlns:a16="http://schemas.microsoft.com/office/drawing/2014/main" id="{9A7C6E8B-1461-52E3-0FF9-D8D2FFF7AB24}"/>
                </a:ext>
              </a:extLst>
            </p:cNvPr>
            <p:cNvSpPr/>
            <p:nvPr/>
          </p:nvSpPr>
          <p:spPr>
            <a:xfrm rot="2825414">
              <a:off x="7843185" y="7535143"/>
              <a:ext cx="1268131" cy="1370101"/>
            </a:xfrm>
            <a:custGeom>
              <a:avLst/>
              <a:gdLst/>
              <a:ahLst/>
              <a:cxnLst/>
              <a:rect l="l" t="t" r="r" b="b"/>
              <a:pathLst>
                <a:path w="4489950" h="4767322">
                  <a:moveTo>
                    <a:pt x="0" y="0"/>
                  </a:moveTo>
                  <a:lnTo>
                    <a:pt x="4489950" y="0"/>
                  </a:lnTo>
                  <a:lnTo>
                    <a:pt x="4489950" y="4767322"/>
                  </a:lnTo>
                  <a:lnTo>
                    <a:pt x="0" y="4767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 noProof="0" dirty="0"/>
            </a:p>
          </p:txBody>
        </p:sp>
        <p:sp>
          <p:nvSpPr>
            <p:cNvPr id="20" name="Freeform 2">
              <a:extLst>
                <a:ext uri="{FF2B5EF4-FFF2-40B4-BE49-F238E27FC236}">
                  <a16:creationId xmlns:a16="http://schemas.microsoft.com/office/drawing/2014/main" id="{15257C78-4242-FCF7-73E5-07FAFC3D6FB5}"/>
                </a:ext>
              </a:extLst>
            </p:cNvPr>
            <p:cNvSpPr/>
            <p:nvPr/>
          </p:nvSpPr>
          <p:spPr>
            <a:xfrm rot="2825414">
              <a:off x="11767485" y="7481706"/>
              <a:ext cx="1268131" cy="1370101"/>
            </a:xfrm>
            <a:custGeom>
              <a:avLst/>
              <a:gdLst/>
              <a:ahLst/>
              <a:cxnLst/>
              <a:rect l="l" t="t" r="r" b="b"/>
              <a:pathLst>
                <a:path w="4489950" h="4767322">
                  <a:moveTo>
                    <a:pt x="0" y="0"/>
                  </a:moveTo>
                  <a:lnTo>
                    <a:pt x="4489950" y="0"/>
                  </a:lnTo>
                  <a:lnTo>
                    <a:pt x="4489950" y="4767322"/>
                  </a:lnTo>
                  <a:lnTo>
                    <a:pt x="0" y="4767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 noProof="0" dirty="0"/>
            </a:p>
          </p:txBody>
        </p:sp>
      </p:grpSp>
      <p:pic>
        <p:nvPicPr>
          <p:cNvPr id="34" name="Imagem 33">
            <a:extLst>
              <a:ext uri="{FF2B5EF4-FFF2-40B4-BE49-F238E27FC236}">
                <a16:creationId xmlns:a16="http://schemas.microsoft.com/office/drawing/2014/main" id="{35450ADF-33C4-5647-7E21-87D1FC0F53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83100" y="6208038"/>
            <a:ext cx="5713500" cy="2917532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EAB7AD85-C76F-B280-11E0-C8CC15039C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30614" y="2768931"/>
            <a:ext cx="5418290" cy="3071126"/>
          </a:xfrm>
          <a:prstGeom prst="rect">
            <a:avLst/>
          </a:prstGeom>
        </p:spPr>
      </p:pic>
      <p:sp>
        <p:nvSpPr>
          <p:cNvPr id="900" name="Autoria"/>
          <p:cNvSpPr txBox="1"/>
          <p:nvPr/>
        </p:nvSpPr>
        <p:spPr>
          <a:xfrm>
            <a:off x="144000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3">
            <a:extLst>
              <a:ext uri="{FF2B5EF4-FFF2-40B4-BE49-F238E27FC236}">
                <a16:creationId xmlns:a16="http://schemas.microsoft.com/office/drawing/2014/main" id="{292845A3-AB59-543B-2C23-5D5ADF068C57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4406923" y="-110385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TextBox 4"/>
          <p:cNvSpPr txBox="1"/>
          <p:nvPr/>
        </p:nvSpPr>
        <p:spPr>
          <a:xfrm>
            <a:off x="2143510" y="5051813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ao conhecimento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43510" y="6027808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às capacidades cognitivas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43510" y="4075705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à linguagem</a:t>
            </a:r>
          </a:p>
        </p:txBody>
      </p:sp>
      <p:sp>
        <p:nvSpPr>
          <p:cNvPr id="7" name="Freeform 7"/>
          <p:cNvSpPr/>
          <p:nvPr/>
        </p:nvSpPr>
        <p:spPr>
          <a:xfrm>
            <a:off x="1591663" y="3792711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591663" y="4783576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1591663" y="5820695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TextBox 10"/>
          <p:cNvSpPr txBox="1"/>
          <p:nvPr/>
        </p:nvSpPr>
        <p:spPr>
          <a:xfrm>
            <a:off x="2143510" y="7094873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à motivação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91663" y="6887759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2143510" y="8068432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ao contacto com o mundo letrado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91663" y="7861318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9449669" y="3792711"/>
            <a:ext cx="1991675" cy="4783994"/>
          </a:xfrm>
          <a:custGeom>
            <a:avLst/>
            <a:gdLst/>
            <a:ahLst/>
            <a:cxnLst/>
            <a:rect l="l" t="t" r="r" b="b"/>
            <a:pathLst>
              <a:path w="1991675" h="4783994">
                <a:moveTo>
                  <a:pt x="0" y="0"/>
                </a:moveTo>
                <a:lnTo>
                  <a:pt x="1991675" y="0"/>
                </a:lnTo>
                <a:lnTo>
                  <a:pt x="1991675" y="4783994"/>
                </a:lnTo>
                <a:lnTo>
                  <a:pt x="0" y="478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9508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Freeform 15"/>
          <p:cNvSpPr/>
          <p:nvPr/>
        </p:nvSpPr>
        <p:spPr>
          <a:xfrm>
            <a:off x="11952604" y="5143500"/>
            <a:ext cx="2248551" cy="2162697"/>
          </a:xfrm>
          <a:custGeom>
            <a:avLst/>
            <a:gdLst/>
            <a:ahLst/>
            <a:cxnLst/>
            <a:rect l="l" t="t" r="r" b="b"/>
            <a:pathLst>
              <a:path w="2248551" h="2162697">
                <a:moveTo>
                  <a:pt x="0" y="0"/>
                </a:moveTo>
                <a:lnTo>
                  <a:pt x="2248551" y="0"/>
                </a:lnTo>
                <a:lnTo>
                  <a:pt x="2248551" y="2162697"/>
                </a:lnTo>
                <a:lnTo>
                  <a:pt x="0" y="2162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TextBox 16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 papel da família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2326" y="3092941"/>
            <a:ext cx="16730885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sucesso na aprendizagem da leitura está intrinsecamente ligado </a:t>
            </a:r>
          </a:p>
        </p:txBody>
      </p:sp>
      <p:sp>
        <p:nvSpPr>
          <p:cNvPr id="18" name="Freeform 18"/>
          <p:cNvSpPr/>
          <p:nvPr/>
        </p:nvSpPr>
        <p:spPr>
          <a:xfrm>
            <a:off x="4550945" y="931933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0" name="Autoria">
            <a:extLst>
              <a:ext uri="{FF2B5EF4-FFF2-40B4-BE49-F238E27FC236}">
                <a16:creationId xmlns:a16="http://schemas.microsoft.com/office/drawing/2014/main" id="{88E3AEA1-0103-6548-D78D-E301B5000388}"/>
              </a:ext>
            </a:extLst>
          </p:cNvPr>
          <p:cNvSpPr txBox="1"/>
          <p:nvPr/>
        </p:nvSpPr>
        <p:spPr>
          <a:xfrm>
            <a:off x="14592600" y="965000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B51E754B-80A3-78E5-BDD5-9DB06861CDC2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1628905" y="-915018"/>
            <a:ext cx="4829099" cy="4978423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269441" y="911643"/>
            <a:ext cx="15674358" cy="1965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48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LER Fora da Escola: </a:t>
            </a:r>
          </a:p>
          <a:p>
            <a:pPr marL="0" lvl="0" indent="0" algn="l">
              <a:lnSpc>
                <a:spcPts val="7800"/>
              </a:lnSpc>
            </a:pPr>
            <a:r>
              <a:rPr lang="pt-PT" sz="48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Envolver os pais para melhorar a leitura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010749" y="606394"/>
            <a:ext cx="2248551" cy="2162697"/>
          </a:xfrm>
          <a:custGeom>
            <a:avLst/>
            <a:gdLst/>
            <a:ahLst/>
            <a:cxnLst/>
            <a:rect l="l" t="t" r="r" b="b"/>
            <a:pathLst>
              <a:path w="2248551" h="2162697">
                <a:moveTo>
                  <a:pt x="0" y="0"/>
                </a:moveTo>
                <a:lnTo>
                  <a:pt x="2248551" y="0"/>
                </a:lnTo>
                <a:lnTo>
                  <a:pt x="2248551" y="2162697"/>
                </a:lnTo>
                <a:lnTo>
                  <a:pt x="0" y="2162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1" name="Freeform 11"/>
          <p:cNvSpPr/>
          <p:nvPr/>
        </p:nvSpPr>
        <p:spPr>
          <a:xfrm>
            <a:off x="4755969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9ACDCADF-1DC1-5C62-1CAE-3D9B321BCB8E}"/>
              </a:ext>
            </a:extLst>
          </p:cNvPr>
          <p:cNvSpPr/>
          <p:nvPr/>
        </p:nvSpPr>
        <p:spPr>
          <a:xfrm>
            <a:off x="4043455" y="3467100"/>
            <a:ext cx="9898623" cy="5848518"/>
          </a:xfrm>
          <a:custGeom>
            <a:avLst/>
            <a:gdLst/>
            <a:ahLst/>
            <a:cxnLst/>
            <a:rect l="l" t="t" r="r" b="b"/>
            <a:pathLst>
              <a:path w="10201090" h="6131506">
                <a:moveTo>
                  <a:pt x="0" y="0"/>
                </a:moveTo>
                <a:lnTo>
                  <a:pt x="10201091" y="0"/>
                </a:lnTo>
                <a:lnTo>
                  <a:pt x="10201091" y="6131506"/>
                </a:lnTo>
                <a:lnTo>
                  <a:pt x="0" y="61315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A887A80B-E966-0DE3-9688-C561716BFBD4}"/>
              </a:ext>
            </a:extLst>
          </p:cNvPr>
          <p:cNvSpPr txBox="1"/>
          <p:nvPr/>
        </p:nvSpPr>
        <p:spPr>
          <a:xfrm>
            <a:off x="14244545" y="7389728"/>
            <a:ext cx="3342589" cy="1522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pt-PT" sz="1700" noProof="0" dirty="0">
                <a:solidFill>
                  <a:srgbClr val="122B3C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PT" sz="1700" noProof="0" dirty="0" err="1">
                <a:solidFill>
                  <a:srgbClr val="122B3C"/>
                </a:solidFill>
                <a:latin typeface="Poppins"/>
                <a:ea typeface="Poppins"/>
                <a:cs typeface="Poppins"/>
                <a:sym typeface="Poppins"/>
              </a:rPr>
              <a:t>Desmurget</a:t>
            </a:r>
            <a:r>
              <a:rPr lang="pt-PT" sz="1700" noProof="0" dirty="0">
                <a:solidFill>
                  <a:srgbClr val="122B3C"/>
                </a:solidFill>
                <a:latin typeface="Poppins"/>
                <a:ea typeface="Poppins"/>
                <a:cs typeface="Poppins"/>
                <a:sym typeface="Poppins"/>
              </a:rPr>
              <a:t>, M. (2024). Ponham-nos a ler! A leitura como antídoto para os cretinos digitais. Contraponto.)</a:t>
            </a:r>
          </a:p>
        </p:txBody>
      </p:sp>
      <p:sp>
        <p:nvSpPr>
          <p:cNvPr id="900" name="Autoria"/>
          <p:cNvSpPr txBox="1"/>
          <p:nvPr/>
        </p:nvSpPr>
        <p:spPr>
          <a:xfrm>
            <a:off x="14543799" y="9680606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706E9AAF-56F7-C51A-8146-4C600D0E6C85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4318892" y="-900403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269441" y="911643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60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 papel da família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95215" y="4750443"/>
            <a:ext cx="15830483" cy="112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lança as bases para uma utilização posterior - os livros e a leitura tornam-se parte da vida quotidiana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3581" y="3092941"/>
            <a:ext cx="16730885" cy="108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 contacto precoce com os livros tem um efeito duradouro e profundo.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PT" sz="20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Desmurget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2023)</a:t>
            </a:r>
            <a:endParaRPr lang="pt-PT" sz="3199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36679" y="4605767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1" y="0"/>
                </a:lnTo>
                <a:lnTo>
                  <a:pt x="599471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8" name="TextBox 8"/>
          <p:cNvSpPr txBox="1"/>
          <p:nvPr/>
        </p:nvSpPr>
        <p:spPr>
          <a:xfrm>
            <a:off x="1595215" y="6473065"/>
            <a:ext cx="14539810" cy="169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estimula o desenvolvimento das habilidades que sustentam a aprendizagem formal: competências linguísticas, conhecimentos acerca do sistema de escrita e do mundo 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6210995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0" name="Freeform 10"/>
          <p:cNvSpPr/>
          <p:nvPr/>
        </p:nvSpPr>
        <p:spPr>
          <a:xfrm>
            <a:off x="15010749" y="606394"/>
            <a:ext cx="2248551" cy="2162697"/>
          </a:xfrm>
          <a:custGeom>
            <a:avLst/>
            <a:gdLst/>
            <a:ahLst/>
            <a:cxnLst/>
            <a:rect l="l" t="t" r="r" b="b"/>
            <a:pathLst>
              <a:path w="2248551" h="2162697">
                <a:moveTo>
                  <a:pt x="0" y="0"/>
                </a:moveTo>
                <a:lnTo>
                  <a:pt x="2248551" y="0"/>
                </a:lnTo>
                <a:lnTo>
                  <a:pt x="2248551" y="2162697"/>
                </a:lnTo>
                <a:lnTo>
                  <a:pt x="0" y="2162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1" name="Freeform 11"/>
          <p:cNvSpPr/>
          <p:nvPr/>
        </p:nvSpPr>
        <p:spPr>
          <a:xfrm>
            <a:off x="4755968" y="9318659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900" name="Autoria"/>
          <p:cNvSpPr txBox="1"/>
          <p:nvPr/>
        </p:nvSpPr>
        <p:spPr>
          <a:xfrm>
            <a:off x="14554200" y="9654861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>
            <a:extLst>
              <a:ext uri="{FF2B5EF4-FFF2-40B4-BE49-F238E27FC236}">
                <a16:creationId xmlns:a16="http://schemas.microsoft.com/office/drawing/2014/main" id="{D41D8341-82A3-6C87-016F-775163831B42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4206583" y="-952908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0" y="0"/>
                </a:lnTo>
                <a:lnTo>
                  <a:pt x="4489950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1269441" y="911643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pt-PT" sz="60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 papel da família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78684" y="3533045"/>
            <a:ext cx="16730885" cy="1128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85-95% das crianças adoram a leitura partilhada com os pais porque são momentos especiais de prazer mútuo, cumplicidade e apego emocional</a:t>
            </a:r>
          </a:p>
        </p:txBody>
      </p:sp>
      <p:sp>
        <p:nvSpPr>
          <p:cNvPr id="6" name="Freeform 6"/>
          <p:cNvSpPr/>
          <p:nvPr/>
        </p:nvSpPr>
        <p:spPr>
          <a:xfrm>
            <a:off x="1008604" y="3270975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1478684" y="5278889"/>
            <a:ext cx="16730885" cy="1124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 pais reconhecem os benefícios para o desenvolvimento da linguagem e da imaginação e para a melhoria dos resultados escolares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pt-PT" sz="20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Desmurget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2023; KPMG, 2019)</a:t>
            </a:r>
            <a:endParaRPr lang="pt-PT" sz="3199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08604" y="5022782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9" name="Freeform 9"/>
          <p:cNvSpPr/>
          <p:nvPr/>
        </p:nvSpPr>
        <p:spPr>
          <a:xfrm>
            <a:off x="15010749" y="608490"/>
            <a:ext cx="2248551" cy="2162697"/>
          </a:xfrm>
          <a:custGeom>
            <a:avLst/>
            <a:gdLst/>
            <a:ahLst/>
            <a:cxnLst/>
            <a:rect l="l" t="t" r="r" b="b"/>
            <a:pathLst>
              <a:path w="2248551" h="2162697">
                <a:moveTo>
                  <a:pt x="0" y="0"/>
                </a:moveTo>
                <a:lnTo>
                  <a:pt x="2248551" y="0"/>
                </a:lnTo>
                <a:lnTo>
                  <a:pt x="2248551" y="2162697"/>
                </a:lnTo>
                <a:lnTo>
                  <a:pt x="0" y="21626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10" name="Freeform 10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900" name="Autoria"/>
          <p:cNvSpPr txBox="1"/>
          <p:nvPr/>
        </p:nvSpPr>
        <p:spPr>
          <a:xfrm>
            <a:off x="14554200" y="9678510"/>
            <a:ext cx="2400000" cy="35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pt-PT" sz="1200" noProof="0" dirty="0">
                <a:solidFill>
                  <a:srgbClr val="646464"/>
                </a:solidFill>
                <a:latin typeface="Poppins"/>
              </a:rPr>
              <a:t>Isabel Leite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24194AC9-A33D-D79F-C5AA-61B9235E160F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5795157" y="-1574713"/>
            <a:ext cx="5310271" cy="5638318"/>
          </a:xfrm>
          <a:custGeom>
            <a:avLst/>
            <a:gdLst/>
            <a:ahLst/>
            <a:cxnLst/>
            <a:rect l="l" t="t" r="r" b="b"/>
            <a:pathLst>
              <a:path w="5310271" h="5638318">
                <a:moveTo>
                  <a:pt x="0" y="0"/>
                </a:moveTo>
                <a:lnTo>
                  <a:pt x="5310271" y="0"/>
                </a:lnTo>
                <a:lnTo>
                  <a:pt x="5310271" y="5638318"/>
                </a:lnTo>
                <a:lnTo>
                  <a:pt x="0" y="5638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/>
          <p:cNvSpPr/>
          <p:nvPr/>
        </p:nvSpPr>
        <p:spPr>
          <a:xfrm>
            <a:off x="15592243" y="449074"/>
            <a:ext cx="1595119" cy="1567135"/>
          </a:xfrm>
          <a:custGeom>
            <a:avLst/>
            <a:gdLst/>
            <a:ahLst/>
            <a:cxnLst/>
            <a:rect l="l" t="t" r="r" b="b"/>
            <a:pathLst>
              <a:path w="1595119" h="1567135">
                <a:moveTo>
                  <a:pt x="0" y="0"/>
                </a:moveTo>
                <a:lnTo>
                  <a:pt x="1595120" y="0"/>
                </a:lnTo>
                <a:lnTo>
                  <a:pt x="1595120" y="1567135"/>
                </a:lnTo>
                <a:lnTo>
                  <a:pt x="0" y="15671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 que é o LER fora da escola?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650947"/>
            <a:ext cx="16023701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Um projeto que aproxima </a:t>
            </a:r>
            <a:r>
              <a:rPr lang="pt-PT" sz="2800" b="1" dirty="0">
                <a:solidFill>
                  <a:srgbClr val="000000"/>
                </a:solidFill>
                <a:latin typeface="Poppins"/>
                <a:cs typeface="Poppins"/>
              </a:rPr>
              <a:t>escola</a:t>
            </a:r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, </a:t>
            </a:r>
            <a:r>
              <a:rPr lang="pt-PT" sz="2800" b="1" dirty="0">
                <a:solidFill>
                  <a:srgbClr val="000000"/>
                </a:solidFill>
                <a:latin typeface="Poppins"/>
                <a:cs typeface="Poppins"/>
              </a:rPr>
              <a:t>biblioteca</a:t>
            </a:r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 e </a:t>
            </a:r>
            <a:r>
              <a:rPr lang="pt-PT" sz="2800" b="1" dirty="0">
                <a:solidFill>
                  <a:srgbClr val="000000"/>
                </a:solidFill>
                <a:latin typeface="Poppins"/>
                <a:cs typeface="Poppins"/>
              </a:rPr>
              <a:t>família</a:t>
            </a:r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 para desenvolver as competências leitoras e promover o gosto pela leitura.</a:t>
            </a:r>
          </a:p>
          <a:p>
            <a:endParaRPr lang="pt-PT" sz="2800" dirty="0">
              <a:solidFill>
                <a:srgbClr val="000000"/>
              </a:solidFill>
              <a:latin typeface="Poppins"/>
              <a:cs typeface="Poppins"/>
            </a:endParaRPr>
          </a:p>
          <a:p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Ajuda as famílias a criar, no dia a dia, oportunidades regulares de contacto com os livros, a leitura, a conversa e a escrita.</a:t>
            </a:r>
          </a:p>
          <a:p>
            <a:endParaRPr lang="pt-PT" sz="2800" dirty="0">
              <a:solidFill>
                <a:srgbClr val="000000"/>
              </a:solidFill>
              <a:latin typeface="Poppins"/>
              <a:cs typeface="Poppins"/>
            </a:endParaRPr>
          </a:p>
          <a:p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Assenta no conhecimento científico e nos recursos disponibilizados pela </a:t>
            </a:r>
            <a:r>
              <a:rPr lang="pt-PT" sz="2800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5" tooltip="https://www.projetoler.pt"/>
              </a:rPr>
              <a:t>Plataforma LER</a:t>
            </a:r>
            <a:r>
              <a:rPr lang="pt-PT" sz="2800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PT" sz="2800" dirty="0">
                <a:solidFill>
                  <a:srgbClr val="000000"/>
                </a:solidFill>
                <a:latin typeface="Poppins"/>
                <a:cs typeface="Poppins"/>
              </a:rPr>
              <a:t>– Leitura e Escrita: Recursos.</a:t>
            </a:r>
          </a:p>
        </p:txBody>
      </p:sp>
      <p:sp>
        <p:nvSpPr>
          <p:cNvPr id="16" name="Freeform 16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72FF683-D8EC-BD73-DF6D-E666F855887C}"/>
              </a:ext>
            </a:extLst>
          </p:cNvPr>
          <p:cNvSpPr txBox="1"/>
          <p:nvPr/>
        </p:nvSpPr>
        <p:spPr>
          <a:xfrm>
            <a:off x="5171072" y="7657650"/>
            <a:ext cx="79458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000000"/>
                </a:solidFill>
                <a:latin typeface="Poppins"/>
                <a:cs typeface="Poppins"/>
              </a:rPr>
              <a:t>Da educação pré-escolar ao 4.º ano.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0E7A7-0573-A7B9-916E-5AA3E37B9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9821650-7CE0-1D72-04BC-BCCFA0DF8B2A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0578C259-4B42-15DB-C5AF-16C69D368235}"/>
              </a:ext>
            </a:extLst>
          </p:cNvPr>
          <p:cNvSpPr/>
          <p:nvPr/>
        </p:nvSpPr>
        <p:spPr>
          <a:xfrm rot="2825414">
            <a:off x="5795157" y="-1574713"/>
            <a:ext cx="5310271" cy="5638318"/>
          </a:xfrm>
          <a:custGeom>
            <a:avLst/>
            <a:gdLst/>
            <a:ahLst/>
            <a:cxnLst/>
            <a:rect l="l" t="t" r="r" b="b"/>
            <a:pathLst>
              <a:path w="5310271" h="5638318">
                <a:moveTo>
                  <a:pt x="0" y="0"/>
                </a:moveTo>
                <a:lnTo>
                  <a:pt x="5310271" y="0"/>
                </a:lnTo>
                <a:lnTo>
                  <a:pt x="5310271" y="5638318"/>
                </a:lnTo>
                <a:lnTo>
                  <a:pt x="0" y="5638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A773527-6057-AB93-298F-33F001CDB8E5}"/>
              </a:ext>
            </a:extLst>
          </p:cNvPr>
          <p:cNvSpPr/>
          <p:nvPr/>
        </p:nvSpPr>
        <p:spPr>
          <a:xfrm>
            <a:off x="15592243" y="449074"/>
            <a:ext cx="1595119" cy="1567135"/>
          </a:xfrm>
          <a:custGeom>
            <a:avLst/>
            <a:gdLst/>
            <a:ahLst/>
            <a:cxnLst/>
            <a:rect l="l" t="t" r="r" b="b"/>
            <a:pathLst>
              <a:path w="1595119" h="1567135">
                <a:moveTo>
                  <a:pt x="0" y="0"/>
                </a:moveTo>
                <a:lnTo>
                  <a:pt x="1595120" y="0"/>
                </a:lnTo>
                <a:lnTo>
                  <a:pt x="1595120" y="1567135"/>
                </a:lnTo>
                <a:lnTo>
                  <a:pt x="0" y="15671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510A725-6D7F-F1DB-D117-B9712ABA2BEB}"/>
              </a:ext>
            </a:extLst>
          </p:cNvPr>
          <p:cNvSpPr txBox="1"/>
          <p:nvPr/>
        </p:nvSpPr>
        <p:spPr>
          <a:xfrm>
            <a:off x="1269441" y="651619"/>
            <a:ext cx="12187931" cy="96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Um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percurso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três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etapas</a:t>
            </a:r>
            <a:endParaRPr lang="en-US" sz="6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80BC9351-F54F-CAA7-FF0B-B048E192FA56}"/>
              </a:ext>
            </a:extLst>
          </p:cNvPr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9F36EC3C-F792-E9B2-21C3-583B802CAD72}"/>
              </a:ext>
            </a:extLst>
          </p:cNvPr>
          <p:cNvSpPr/>
          <p:nvPr/>
        </p:nvSpPr>
        <p:spPr>
          <a:xfrm>
            <a:off x="6580930" y="3894863"/>
            <a:ext cx="5400000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>
              <a:solidFill>
                <a:srgbClr val="C0357E"/>
              </a:solidFill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2BD1DCD-A5E0-D817-2950-1CF83368B840}"/>
              </a:ext>
            </a:extLst>
          </p:cNvPr>
          <p:cNvSpPr txBox="1"/>
          <p:nvPr/>
        </p:nvSpPr>
        <p:spPr>
          <a:xfrm>
            <a:off x="501448" y="5362845"/>
            <a:ext cx="5368503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/>
            <a:r>
              <a:rPr lang="pt-PT" sz="2800" dirty="0">
                <a:latin typeface="Poppins" panose="00000500000000000000" pitchFamily="2" charset="0"/>
                <a:cs typeface="Poppins" panose="00000500000000000000" pitchFamily="2" charset="0"/>
              </a:rPr>
              <a:t>Criar uma relação positiva com os livros e desenvolver competências que preparam a aprendizagem da leitura e da escrita.</a:t>
            </a:r>
            <a:endParaRPr lang="en-US" sz="28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7348A561-06B1-C88C-F962-7DD67E20C2B8}"/>
              </a:ext>
            </a:extLst>
          </p:cNvPr>
          <p:cNvSpPr/>
          <p:nvPr/>
        </p:nvSpPr>
        <p:spPr>
          <a:xfrm>
            <a:off x="501449" y="3894863"/>
            <a:ext cx="5400000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9D2E6861-C17B-0B3E-2511-B433448A8614}"/>
              </a:ext>
            </a:extLst>
          </p:cNvPr>
          <p:cNvSpPr txBox="1"/>
          <p:nvPr/>
        </p:nvSpPr>
        <p:spPr>
          <a:xfrm>
            <a:off x="870499" y="4018936"/>
            <a:ext cx="499945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PREPARAR</a:t>
            </a:r>
          </a:p>
          <a:p>
            <a:pPr lvl="0" algn="ctr">
              <a:spcBef>
                <a:spcPct val="0"/>
              </a:spcBef>
            </a:pPr>
            <a:r>
              <a:rPr lang="pt-PT" sz="2000" i="1" dirty="0">
                <a:solidFill>
                  <a:schemeClr val="bg1"/>
                </a:solidFill>
                <a:latin typeface="Poppins"/>
                <a:cs typeface="Poppins"/>
              </a:rPr>
              <a:t>Educação pré-escolar</a:t>
            </a:r>
            <a:endParaRPr lang="en-US" sz="2000" i="1" dirty="0">
              <a:solidFill>
                <a:schemeClr val="bg1"/>
              </a:solidFill>
              <a:latin typeface="Poppins"/>
              <a:cs typeface="Poppins"/>
              <a:sym typeface="Poppins Semi-Bold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EDF66AC-0564-5AF7-1FE2-7441BB969951}"/>
              </a:ext>
            </a:extLst>
          </p:cNvPr>
          <p:cNvSpPr txBox="1"/>
          <p:nvPr/>
        </p:nvSpPr>
        <p:spPr>
          <a:xfrm>
            <a:off x="6371810" y="5362845"/>
            <a:ext cx="5609120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/>
            <a:r>
              <a:rPr lang="pt-PT" sz="2800" dirty="0">
                <a:latin typeface="Poppins" panose="00000500000000000000" pitchFamily="2" charset="0"/>
                <a:cs typeface="Poppins" panose="00000500000000000000" pitchFamily="2" charset="0"/>
              </a:rPr>
              <a:t>Acompanhar a aprendizagem da leitura e consolidar progressivamente as competências leitoras.</a:t>
            </a:r>
            <a:endParaRPr lang="en-US" sz="2800" dirty="0">
              <a:solidFill>
                <a:srgbClr val="00000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E4B0652E-6CCF-DFF3-6511-00716BD102A2}"/>
              </a:ext>
            </a:extLst>
          </p:cNvPr>
          <p:cNvSpPr/>
          <p:nvPr/>
        </p:nvSpPr>
        <p:spPr>
          <a:xfrm>
            <a:off x="12322858" y="3866162"/>
            <a:ext cx="5400000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>
              <a:solidFill>
                <a:srgbClr val="C0357E"/>
              </a:solidFill>
            </a:endParaRPr>
          </a:p>
        </p:txBody>
      </p:sp>
      <p:sp>
        <p:nvSpPr>
          <p:cNvPr id="25" name="TextBox 17">
            <a:extLst>
              <a:ext uri="{FF2B5EF4-FFF2-40B4-BE49-F238E27FC236}">
                <a16:creationId xmlns:a16="http://schemas.microsoft.com/office/drawing/2014/main" id="{0B77C74B-96C7-9008-9014-3AC4662186B1}"/>
              </a:ext>
            </a:extLst>
          </p:cNvPr>
          <p:cNvSpPr txBox="1"/>
          <p:nvPr/>
        </p:nvSpPr>
        <p:spPr>
          <a:xfrm>
            <a:off x="12257998" y="5362845"/>
            <a:ext cx="5464860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7029" lvl="1"/>
            <a:r>
              <a:rPr lang="pt-PT" sz="2800" dirty="0">
                <a:latin typeface="Poppins" panose="00000500000000000000" pitchFamily="2" charset="0"/>
                <a:cs typeface="Poppins" panose="00000500000000000000" pitchFamily="2" charset="0"/>
              </a:rPr>
              <a:t>Consolidar e ampliar as competências leitoras, promovendo a fluência, a compreensão e a autonomia.</a:t>
            </a:r>
            <a:endParaRPr lang="en-US" sz="2800" dirty="0">
              <a:solidFill>
                <a:srgbClr val="00000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27" name="TextBox 16">
            <a:extLst>
              <a:ext uri="{FF2B5EF4-FFF2-40B4-BE49-F238E27FC236}">
                <a16:creationId xmlns:a16="http://schemas.microsoft.com/office/drawing/2014/main" id="{97CA3DDA-0A73-6101-120E-9A8E42E78444}"/>
              </a:ext>
            </a:extLst>
          </p:cNvPr>
          <p:cNvSpPr txBox="1"/>
          <p:nvPr/>
        </p:nvSpPr>
        <p:spPr>
          <a:xfrm>
            <a:off x="6781203" y="4006236"/>
            <a:ext cx="499945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APRENDER</a:t>
            </a:r>
          </a:p>
          <a:p>
            <a:pPr lvl="0" algn="ctr">
              <a:spcBef>
                <a:spcPct val="0"/>
              </a:spcBef>
            </a:pPr>
            <a:r>
              <a:rPr lang="pt-PT" sz="2000" i="1" dirty="0">
                <a:solidFill>
                  <a:schemeClr val="bg1"/>
                </a:solidFill>
                <a:latin typeface="Poppins"/>
                <a:cs typeface="Poppins"/>
              </a:rPr>
              <a:t>1.º e 2.º anos</a:t>
            </a:r>
            <a:endParaRPr lang="en-US" sz="2000" i="1" dirty="0">
              <a:solidFill>
                <a:schemeClr val="bg1"/>
              </a:solidFill>
              <a:latin typeface="Poppins"/>
              <a:cs typeface="Poppins"/>
              <a:sym typeface="Poppins Semi-Bold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14D14556-26AC-0067-82AD-FCDAB68B6081}"/>
              </a:ext>
            </a:extLst>
          </p:cNvPr>
          <p:cNvSpPr txBox="1"/>
          <p:nvPr/>
        </p:nvSpPr>
        <p:spPr>
          <a:xfrm>
            <a:off x="12541274" y="4048038"/>
            <a:ext cx="4999453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DESENVOLVER</a:t>
            </a:r>
          </a:p>
          <a:p>
            <a:pPr lvl="0" algn="ctr">
              <a:spcBef>
                <a:spcPct val="0"/>
              </a:spcBef>
            </a:pPr>
            <a:r>
              <a:rPr lang="pt-PT" sz="2000" i="1" dirty="0">
                <a:solidFill>
                  <a:schemeClr val="bg1"/>
                </a:solidFill>
                <a:latin typeface="Poppins"/>
                <a:cs typeface="Poppins"/>
              </a:rPr>
              <a:t>3.º e 4.º anos</a:t>
            </a:r>
            <a:endParaRPr lang="en-US" sz="2000" i="1" dirty="0">
              <a:solidFill>
                <a:schemeClr val="bg1"/>
              </a:solidFill>
              <a:latin typeface="Poppins"/>
              <a:cs typeface="Poppins"/>
              <a:sym typeface="Poppins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11097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901613" y="-1743034"/>
            <a:ext cx="5334821" cy="5852679"/>
          </a:xfrm>
          <a:custGeom>
            <a:avLst/>
            <a:gdLst/>
            <a:ahLst/>
            <a:cxnLst/>
            <a:rect l="l" t="t" r="r" b="b"/>
            <a:pathLst>
              <a:path w="4728637" h="5020754">
                <a:moveTo>
                  <a:pt x="0" y="0"/>
                </a:moveTo>
                <a:lnTo>
                  <a:pt x="4728637" y="0"/>
                </a:lnTo>
                <a:lnTo>
                  <a:pt x="4728637" y="5020753"/>
                </a:lnTo>
                <a:lnTo>
                  <a:pt x="0" y="50207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AutoShape 3"/>
          <p:cNvSpPr/>
          <p:nvPr/>
        </p:nvSpPr>
        <p:spPr>
          <a:xfrm flipV="1">
            <a:off x="786552" y="3469007"/>
            <a:ext cx="16570620" cy="51661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8516926" y="3016666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4815259" y="3035705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609600" y="3083411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endParaRPr lang="pt-PT" dirty="0">
              <a:solidFill>
                <a:srgbClr val="3E8E7E"/>
              </a:solidFill>
              <a:ea typeface="Calibri"/>
              <a:cs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5404301" y="250620"/>
            <a:ext cx="2445214" cy="2194579"/>
          </a:xfrm>
          <a:custGeom>
            <a:avLst/>
            <a:gdLst/>
            <a:ahLst/>
            <a:cxnLst/>
            <a:rect l="l" t="t" r="r" b="b"/>
            <a:pathLst>
              <a:path w="2445214" h="2194579">
                <a:moveTo>
                  <a:pt x="0" y="0"/>
                </a:moveTo>
                <a:lnTo>
                  <a:pt x="2445213" y="0"/>
                </a:lnTo>
                <a:lnTo>
                  <a:pt x="2445213" y="2194579"/>
                </a:lnTo>
                <a:lnTo>
                  <a:pt x="0" y="2194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269441" y="651619"/>
            <a:ext cx="14053706" cy="96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Como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funciona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06868" y="4336009"/>
            <a:ext cx="2566857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3E8E7E"/>
                </a:solidFill>
                <a:latin typeface="Poppins Bold"/>
                <a:ea typeface="Poppins Bold"/>
                <a:cs typeface="Poppins Bold"/>
                <a:sym typeface="Poppins Bold"/>
              </a:rPr>
              <a:t>Docentes</a:t>
            </a:r>
            <a:endParaRPr lang="en-US" sz="2999" b="1" dirty="0">
              <a:solidFill>
                <a:srgbClr val="3E8E7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592158" y="4250758"/>
            <a:ext cx="3209072" cy="9155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9355A2"/>
                </a:solidFill>
                <a:latin typeface="Poppins Bold"/>
                <a:ea typeface="Poppins Bold"/>
                <a:cs typeface="Poppins Bold"/>
                <a:sym typeface="Poppins Bold"/>
              </a:rPr>
              <a:t>Professor </a:t>
            </a:r>
            <a:r>
              <a:rPr lang="en-US" sz="2999" b="1" dirty="0" err="1">
                <a:solidFill>
                  <a:srgbClr val="9355A2"/>
                </a:solidFill>
                <a:latin typeface="Poppins Bold"/>
                <a:ea typeface="Poppins Bold"/>
                <a:cs typeface="Poppins Bold"/>
                <a:sym typeface="Poppins Bold"/>
              </a:rPr>
              <a:t>bibliotecário</a:t>
            </a:r>
            <a:endParaRPr lang="en-US" sz="2999" b="1" dirty="0">
              <a:solidFill>
                <a:srgbClr val="9355A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69441" y="2475085"/>
            <a:ext cx="8331759" cy="384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99" dirty="0">
                <a:solidFill>
                  <a:srgbClr val="000000"/>
                </a:solidFill>
                <a:latin typeface="Poppins"/>
                <a:cs typeface="Poppins"/>
              </a:rPr>
              <a:t>O projeto assenta num </a:t>
            </a:r>
            <a:r>
              <a:rPr lang="pt-PT" sz="2499" b="1" dirty="0">
                <a:solidFill>
                  <a:srgbClr val="000000"/>
                </a:solidFill>
                <a:latin typeface="Poppins"/>
                <a:cs typeface="Poppins"/>
              </a:rPr>
              <a:t>trabalho articulado</a:t>
            </a:r>
            <a:r>
              <a:rPr lang="pt-PT" sz="2499" dirty="0">
                <a:solidFill>
                  <a:srgbClr val="000000"/>
                </a:solidFill>
                <a:latin typeface="Poppins"/>
                <a:cs typeface="Poppins"/>
              </a:rPr>
              <a:t> entre:</a:t>
            </a:r>
            <a:endParaRPr lang="pt-PT" sz="2499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79778" y="4310880"/>
            <a:ext cx="1363556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RBE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29768" y="5215911"/>
            <a:ext cx="287392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Coordena a implementação no agrupamento;</a:t>
            </a:r>
            <a:b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</a:br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articula escola, biblioteca e famílias.</a:t>
            </a:r>
            <a:endParaRPr lang="pt-PT" sz="2400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43669" y="5161034"/>
            <a:ext cx="300493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Apresentam e contextualizam as propostas;</a:t>
            </a:r>
            <a:b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</a:br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acompanham regularmente as famílias.</a:t>
            </a:r>
            <a:endParaRPr lang="pt-PT" sz="2400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28700" y="8579904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9"/>
                </a:lnTo>
                <a:lnTo>
                  <a:pt x="0" y="57009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 dirty="0"/>
          </a:p>
        </p:txBody>
      </p:sp>
      <p:sp>
        <p:nvSpPr>
          <p:cNvPr id="19" name="Freeform 19"/>
          <p:cNvSpPr/>
          <p:nvPr/>
        </p:nvSpPr>
        <p:spPr>
          <a:xfrm>
            <a:off x="4632282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FAD08363-B31C-5FE1-9AE5-E4A91FDB16D6}"/>
              </a:ext>
            </a:extLst>
          </p:cNvPr>
          <p:cNvSpPr txBox="1"/>
          <p:nvPr/>
        </p:nvSpPr>
        <p:spPr>
          <a:xfrm>
            <a:off x="472404" y="5166689"/>
            <a:ext cx="2578054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Orienta e acompanha o projeto;</a:t>
            </a:r>
            <a:b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</a:br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disponibiliza recursos para profissionais e famílias.</a:t>
            </a:r>
            <a:endParaRPr lang="pt-PT" sz="2400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26" name="TextBox 14">
            <a:extLst>
              <a:ext uri="{FF2B5EF4-FFF2-40B4-BE49-F238E27FC236}">
                <a16:creationId xmlns:a16="http://schemas.microsoft.com/office/drawing/2014/main" id="{FFCD2546-B376-5B3F-1409-A478FA72DB39}"/>
              </a:ext>
            </a:extLst>
          </p:cNvPr>
          <p:cNvSpPr txBox="1"/>
          <p:nvPr/>
        </p:nvSpPr>
        <p:spPr>
          <a:xfrm>
            <a:off x="11844116" y="4340203"/>
            <a:ext cx="1748453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Famílias</a:t>
            </a:r>
            <a:endParaRPr lang="en-US" sz="2999" b="1" dirty="0">
              <a:solidFill>
                <a:srgbClr val="C53F9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id="{F123CE11-4FDB-5FAF-D31D-89E479463815}"/>
              </a:ext>
            </a:extLst>
          </p:cNvPr>
          <p:cNvSpPr/>
          <p:nvPr/>
        </p:nvSpPr>
        <p:spPr>
          <a:xfrm>
            <a:off x="16335129" y="2958545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EAE5AE17-A4CC-8541-3B0D-C62D236083E7}"/>
              </a:ext>
            </a:extLst>
          </p:cNvPr>
          <p:cNvSpPr/>
          <p:nvPr/>
        </p:nvSpPr>
        <p:spPr>
          <a:xfrm>
            <a:off x="12542620" y="3002696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lIns="91440" tIns="45720" rIns="91440" bIns="45720" anchor="t"/>
          <a:lstStyle/>
          <a:p>
            <a:endParaRPr lang="pt-PT" dirty="0">
              <a:solidFill>
                <a:srgbClr val="3E8E7E"/>
              </a:solidFill>
              <a:ea typeface="Calibri"/>
              <a:cs typeface="Calibri"/>
            </a:endParaRPr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FA0864F0-B217-C0DF-1D82-D73A6670F87A}"/>
              </a:ext>
            </a:extLst>
          </p:cNvPr>
          <p:cNvSpPr txBox="1"/>
          <p:nvPr/>
        </p:nvSpPr>
        <p:spPr>
          <a:xfrm>
            <a:off x="11869700" y="5053066"/>
            <a:ext cx="3453447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Integram oportunidades de leitura nas suas rotinas;</a:t>
            </a:r>
            <a:b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</a:br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concretizam as propostas de forma simples e flexível.</a:t>
            </a:r>
            <a:endParaRPr lang="pt-PT" sz="2400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5200B554-39F7-B59E-6A12-EAE1B192FFF4}"/>
              </a:ext>
            </a:extLst>
          </p:cNvPr>
          <p:cNvSpPr txBox="1"/>
          <p:nvPr/>
        </p:nvSpPr>
        <p:spPr>
          <a:xfrm>
            <a:off x="15596617" y="5023221"/>
            <a:ext cx="2691384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Poppins"/>
                <a:cs typeface="Poppins"/>
              </a:rPr>
              <a:t>Leem, ouvem ler, conversam, descobrem, brincam com a linguagem, escrevem e partilham.</a:t>
            </a:r>
            <a:endParaRPr lang="pt-PT" sz="2400" dirty="0">
              <a:solidFill>
                <a:srgbClr val="000000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AB8FE858-D0D6-88F8-2770-1D610D8773DC}"/>
              </a:ext>
            </a:extLst>
          </p:cNvPr>
          <p:cNvSpPr txBox="1"/>
          <p:nvPr/>
        </p:nvSpPr>
        <p:spPr>
          <a:xfrm>
            <a:off x="15367430" y="4296939"/>
            <a:ext cx="2566857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3E8E7E"/>
                </a:solidFill>
                <a:latin typeface="Poppins Bold"/>
                <a:ea typeface="Poppins Bold"/>
                <a:cs typeface="Poppins Bold"/>
                <a:sym typeface="Poppins Bold"/>
              </a:rPr>
              <a:t>Crianças</a:t>
            </a:r>
            <a:endParaRPr lang="en-US" sz="2999" b="1" dirty="0">
              <a:solidFill>
                <a:srgbClr val="3E8E7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5537144" y="-1161331"/>
            <a:ext cx="4728637" cy="5020754"/>
          </a:xfrm>
          <a:custGeom>
            <a:avLst/>
            <a:gdLst/>
            <a:ahLst/>
            <a:cxnLst/>
            <a:rect l="l" t="t" r="r" b="b"/>
            <a:pathLst>
              <a:path w="4728637" h="5020754">
                <a:moveTo>
                  <a:pt x="0" y="0"/>
                </a:moveTo>
                <a:lnTo>
                  <a:pt x="4728637" y="0"/>
                </a:lnTo>
                <a:lnTo>
                  <a:pt x="4728637" y="5020753"/>
                </a:lnTo>
                <a:lnTo>
                  <a:pt x="0" y="50207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AutoShape 3"/>
          <p:cNvSpPr/>
          <p:nvPr/>
        </p:nvSpPr>
        <p:spPr>
          <a:xfrm>
            <a:off x="2237668" y="3436711"/>
            <a:ext cx="1337940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5323147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0664067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6116841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1701255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5404301" y="250620"/>
            <a:ext cx="2445214" cy="2194579"/>
          </a:xfrm>
          <a:custGeom>
            <a:avLst/>
            <a:gdLst/>
            <a:ahLst/>
            <a:cxnLst/>
            <a:rect l="l" t="t" r="r" b="b"/>
            <a:pathLst>
              <a:path w="2445214" h="2194579">
                <a:moveTo>
                  <a:pt x="0" y="0"/>
                </a:moveTo>
                <a:lnTo>
                  <a:pt x="2445213" y="0"/>
                </a:lnTo>
                <a:lnTo>
                  <a:pt x="2445213" y="2194579"/>
                </a:lnTo>
                <a:lnTo>
                  <a:pt x="0" y="2194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269441" y="651619"/>
            <a:ext cx="14053706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Como se operacionaliza na escola?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271803" y="4269184"/>
            <a:ext cx="3789464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Sessões</a:t>
            </a:r>
            <a:r>
              <a:rPr lang="en-US" sz="2999" b="1" dirty="0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999" b="1" dirty="0" err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acompanhamento</a:t>
            </a:r>
            <a:endParaRPr lang="en-US" sz="2999" b="1" dirty="0">
              <a:solidFill>
                <a:srgbClr val="C53F9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51979" y="4321149"/>
            <a:ext cx="3686324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719E93"/>
                </a:solidFill>
                <a:latin typeface="Poppins Bold"/>
                <a:ea typeface="Poppins Bold"/>
                <a:cs typeface="Poppins Bold"/>
                <a:sym typeface="Poppins Bold"/>
              </a:rPr>
              <a:t>Sessões</a:t>
            </a:r>
            <a:r>
              <a:rPr lang="en-US" sz="2999" b="1" dirty="0">
                <a:solidFill>
                  <a:srgbClr val="719E93"/>
                </a:solidFill>
                <a:latin typeface="Poppins Bold"/>
                <a:ea typeface="Poppins Bold"/>
                <a:cs typeface="Poppins Bold"/>
                <a:sym typeface="Poppins Bold"/>
              </a:rPr>
              <a:t> com </a:t>
            </a:r>
            <a:r>
              <a:rPr lang="en-US" sz="2999" b="1" dirty="0" err="1">
                <a:solidFill>
                  <a:srgbClr val="719E93"/>
                </a:solidFill>
                <a:latin typeface="Poppins Bold"/>
                <a:ea typeface="Poppins Bold"/>
                <a:cs typeface="Poppins Bold"/>
                <a:sym typeface="Poppins Bold"/>
              </a:rPr>
              <a:t>pais</a:t>
            </a:r>
            <a:endParaRPr lang="en-US" sz="2999" b="1" dirty="0">
              <a:solidFill>
                <a:srgbClr val="719E9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352014" y="4321149"/>
            <a:ext cx="265005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9355A2"/>
                </a:solidFill>
                <a:latin typeface="Poppins Bold"/>
                <a:ea typeface="Poppins Bold"/>
                <a:cs typeface="Poppins Bold"/>
                <a:sym typeface="Poppins Bold"/>
              </a:rPr>
              <a:t>Roteiros</a:t>
            </a:r>
            <a:endParaRPr lang="en-US" sz="2999" b="1" dirty="0">
              <a:solidFill>
                <a:srgbClr val="9355A2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4454" y="5509679"/>
            <a:ext cx="3978605" cy="307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Criar condições de acesso à biblioteca escolar e aos livros da escola a todas as crianças e famílias, permitindo a leitura diária em casa.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4779" y="4314231"/>
            <a:ext cx="2754995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 err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Livros</a:t>
            </a:r>
            <a:endParaRPr lang="en-US" sz="2999" b="1" dirty="0">
              <a:solidFill>
                <a:srgbClr val="C53F9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22269" y="5509679"/>
            <a:ext cx="3526429" cy="263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Partilhar com as famílias os roteiros e demais recursos publicados no portal RBE e na Plataforma LER.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11874" y="5509679"/>
            <a:ext cx="3526429" cy="263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Realizar pelo menos 4 sessões com pais, ao longo do ano, sendo a primeira para a apresentação do projeto.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71803" y="5509679"/>
            <a:ext cx="3778561" cy="263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Participar (professores bibliotecários e docentes) nas sessões de acompanhamento agendadas pela RBE, 4 a 6 ao longo do ano.</a:t>
            </a:r>
          </a:p>
        </p:txBody>
      </p:sp>
      <p:sp>
        <p:nvSpPr>
          <p:cNvPr id="18" name="Freeform 18"/>
          <p:cNvSpPr/>
          <p:nvPr/>
        </p:nvSpPr>
        <p:spPr>
          <a:xfrm>
            <a:off x="1028700" y="8579904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9"/>
                </a:lnTo>
                <a:lnTo>
                  <a:pt x="0" y="57009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9" name="Freeform 19"/>
          <p:cNvSpPr/>
          <p:nvPr/>
        </p:nvSpPr>
        <p:spPr>
          <a:xfrm>
            <a:off x="4632282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/>
          <p:cNvSpPr/>
          <p:nvPr/>
        </p:nvSpPr>
        <p:spPr>
          <a:xfrm rot="2825414">
            <a:off x="5537144" y="-1277736"/>
            <a:ext cx="4728637" cy="5020754"/>
          </a:xfrm>
          <a:custGeom>
            <a:avLst/>
            <a:gdLst/>
            <a:ahLst/>
            <a:cxnLst/>
            <a:rect l="l" t="t" r="r" b="b"/>
            <a:pathLst>
              <a:path w="4728637" h="5020754">
                <a:moveTo>
                  <a:pt x="0" y="0"/>
                </a:moveTo>
                <a:lnTo>
                  <a:pt x="4728637" y="0"/>
                </a:lnTo>
                <a:lnTo>
                  <a:pt x="4728637" y="5020754"/>
                </a:lnTo>
                <a:lnTo>
                  <a:pt x="0" y="5020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5404301" y="250620"/>
            <a:ext cx="2445214" cy="2194579"/>
          </a:xfrm>
          <a:custGeom>
            <a:avLst/>
            <a:gdLst/>
            <a:ahLst/>
            <a:cxnLst/>
            <a:rect l="l" t="t" r="r" b="b"/>
            <a:pathLst>
              <a:path w="2445214" h="2194579">
                <a:moveTo>
                  <a:pt x="0" y="0"/>
                </a:moveTo>
                <a:lnTo>
                  <a:pt x="2445213" y="0"/>
                </a:lnTo>
                <a:lnTo>
                  <a:pt x="2445213" y="2194579"/>
                </a:lnTo>
                <a:lnTo>
                  <a:pt x="0" y="2194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>
            <a:off x="1269441" y="651619"/>
            <a:ext cx="14053706" cy="96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Como se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desenvolve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família</a:t>
            </a:r>
            <a:r>
              <a:rPr lang="en-US" sz="6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9440" y="3211696"/>
            <a:ext cx="12065560" cy="426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Ler todos os dias um livro que agrade à criança.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9572" y="5414901"/>
            <a:ext cx="15799360" cy="426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Concretizar as sugestões publicadas nos roteiros, </a:t>
            </a:r>
            <a:r>
              <a:rPr lang="pt-PT" sz="2499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sempre de forma lúdica</a:t>
            </a: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mas intencional.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9572" y="6515502"/>
            <a:ext cx="15342160" cy="769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Integrar as ações no âmbito do projeto nas rotinas diárias da família e da criança</a:t>
            </a:r>
            <a:r>
              <a:rPr lang="pt-PT" sz="2499" dirty="0">
                <a:solidFill>
                  <a:srgbClr val="000000"/>
                </a:solidFill>
                <a:latin typeface="Poppins"/>
                <a:cs typeface="Poppins"/>
              </a:rPr>
              <a:t>, nas brincadeiras, nas deslocações, nos momentos de espera</a:t>
            </a:r>
            <a:r>
              <a:rPr lang="pt-PT" sz="2499" dirty="0">
                <a:solidFill>
                  <a:srgbClr val="000000"/>
                </a:solidFill>
                <a:latin typeface="Poppins"/>
                <a:cs typeface="Poppins"/>
                <a:sym typeface="Poppins"/>
              </a:rPr>
              <a:t>…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13952" y="8267700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9"/>
                </a:lnTo>
                <a:lnTo>
                  <a:pt x="0" y="5700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Freeform 16"/>
          <p:cNvSpPr/>
          <p:nvPr/>
        </p:nvSpPr>
        <p:spPr>
          <a:xfrm>
            <a:off x="4550945" y="9047157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CAEFDB26-D7A5-5110-123B-4EAD0A887C47}"/>
              </a:ext>
            </a:extLst>
          </p:cNvPr>
          <p:cNvSpPr txBox="1"/>
          <p:nvPr/>
        </p:nvSpPr>
        <p:spPr>
          <a:xfrm>
            <a:off x="1244320" y="4312297"/>
            <a:ext cx="12065560" cy="426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499"/>
              </a:lnSpc>
              <a:buFont typeface="Arial" panose="020B0604020202020204" pitchFamily="34" charset="0"/>
              <a:buChar char="•"/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Conversar sobre a história, as personagens, o enredo, ...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3">
            <a:extLst>
              <a:ext uri="{FF2B5EF4-FFF2-40B4-BE49-F238E27FC236}">
                <a16:creationId xmlns:a16="http://schemas.microsoft.com/office/drawing/2014/main" id="{698FBF01-C9DF-0622-A63B-550BEAC26AFC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1635754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015097" y="227154"/>
            <a:ext cx="2580966" cy="2222857"/>
          </a:xfrm>
          <a:custGeom>
            <a:avLst/>
            <a:gdLst/>
            <a:ahLst/>
            <a:cxnLst/>
            <a:rect l="l" t="t" r="r" b="b"/>
            <a:pathLst>
              <a:path w="2580966" h="2222857">
                <a:moveTo>
                  <a:pt x="0" y="0"/>
                </a:moveTo>
                <a:lnTo>
                  <a:pt x="2580966" y="0"/>
                </a:lnTo>
                <a:lnTo>
                  <a:pt x="2580966" y="2222856"/>
                </a:lnTo>
                <a:lnTo>
                  <a:pt x="0" y="22228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6292091" y="4067708"/>
            <a:ext cx="4999454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>
            <a:off x="6257678" y="4369883"/>
            <a:ext cx="4999453" cy="461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ENVIO DOS ROTEIROS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Comunicação escola/ família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5596" y="2478585"/>
            <a:ext cx="11503260" cy="37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pt-PT" sz="21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família é um aliado muito poderoso na aprendizagem da leitura e da escrita.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119" y="5224088"/>
            <a:ext cx="5000803" cy="3018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Reuniões agendadas no calendário da turma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Momentos de leitura partilhada na sala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...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01712" y="2844344"/>
            <a:ext cx="10126601" cy="309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(adapt. de </a:t>
            </a:r>
            <a:r>
              <a:rPr lang="en-US" sz="17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Parents’ Roles in Children’s Literacy</a:t>
            </a: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00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Development</a:t>
            </a: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Hannon, P. &amp; Nutbrown, C., 2011)</a:t>
            </a:r>
          </a:p>
        </p:txBody>
      </p:sp>
      <p:sp>
        <p:nvSpPr>
          <p:cNvPr id="15" name="Freeform 15"/>
          <p:cNvSpPr/>
          <p:nvPr/>
        </p:nvSpPr>
        <p:spPr>
          <a:xfrm>
            <a:off x="360309" y="4067708"/>
            <a:ext cx="4821291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6" name="TextBox 16"/>
          <p:cNvSpPr txBox="1"/>
          <p:nvPr/>
        </p:nvSpPr>
        <p:spPr>
          <a:xfrm>
            <a:off x="271227" y="4405597"/>
            <a:ext cx="4999453" cy="461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SESSÕES PRESENCIAIS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57678" y="5315125"/>
            <a:ext cx="4876800" cy="28397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l"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Entrega em papel </a:t>
            </a:r>
            <a:r>
              <a:rPr lang="pt-PT" sz="20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(para quem estiver em continuidade haverá roteiros colecionáveis)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Envio via </a:t>
            </a:r>
            <a:r>
              <a:rPr lang="pt-PT" sz="28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whatsapp</a:t>
            </a:r>
            <a:endParaRPr lang="pt-PT" sz="2800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Partilha via </a:t>
            </a:r>
            <a:r>
              <a:rPr lang="pt-PT" sz="2800" noProof="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instagram</a:t>
            </a:r>
            <a:endParaRPr lang="pt-PT" sz="2800" noProof="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...</a:t>
            </a:r>
          </a:p>
        </p:txBody>
      </p:sp>
      <p:sp>
        <p:nvSpPr>
          <p:cNvPr id="18" name="Freeform 18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C353CE48-CC0B-7F53-2081-E58947592A73}"/>
              </a:ext>
            </a:extLst>
          </p:cNvPr>
          <p:cNvSpPr/>
          <p:nvPr/>
        </p:nvSpPr>
        <p:spPr>
          <a:xfrm>
            <a:off x="12312957" y="4008374"/>
            <a:ext cx="4999453" cy="1075792"/>
          </a:xfrm>
          <a:custGeom>
            <a:avLst/>
            <a:gdLst/>
            <a:ahLst/>
            <a:cxnLst/>
            <a:rect l="l" t="t" r="r" b="b"/>
            <a:pathLst>
              <a:path w="7650073" h="1434389">
                <a:moveTo>
                  <a:pt x="0" y="0"/>
                </a:moveTo>
                <a:lnTo>
                  <a:pt x="7650073" y="0"/>
                </a:lnTo>
                <a:lnTo>
                  <a:pt x="7650073" y="1434389"/>
                </a:lnTo>
                <a:lnTo>
                  <a:pt x="0" y="14343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4CF71ADA-B943-ED6E-DCF4-BF00DD7116B6}"/>
              </a:ext>
            </a:extLst>
          </p:cNvPr>
          <p:cNvSpPr txBox="1"/>
          <p:nvPr/>
        </p:nvSpPr>
        <p:spPr>
          <a:xfrm>
            <a:off x="13065254" y="4336146"/>
            <a:ext cx="3494858" cy="4539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PARTILHAS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53F040D5-A68E-87BF-067B-AAC307939659}"/>
              </a:ext>
            </a:extLst>
          </p:cNvPr>
          <p:cNvSpPr txBox="1"/>
          <p:nvPr/>
        </p:nvSpPr>
        <p:spPr>
          <a:xfrm>
            <a:off x="12540911" y="5128886"/>
            <a:ext cx="4543543" cy="30244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Vídeos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Jogos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pt-PT" sz="2800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Publicações do projeto no Instagram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3">
            <a:extLst>
              <a:ext uri="{FF2B5EF4-FFF2-40B4-BE49-F238E27FC236}">
                <a16:creationId xmlns:a16="http://schemas.microsoft.com/office/drawing/2014/main" id="{579AB53A-C8DF-E876-4E54-3E3B69BD46B8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AutoShape 3"/>
          <p:cNvSpPr/>
          <p:nvPr/>
        </p:nvSpPr>
        <p:spPr>
          <a:xfrm>
            <a:off x="2237668" y="3436711"/>
            <a:ext cx="13379407" cy="0"/>
          </a:xfrm>
          <a:prstGeom prst="line">
            <a:avLst/>
          </a:prstGeom>
          <a:ln w="190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5323147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0664067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6116841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2" y="0"/>
                </a:lnTo>
                <a:lnTo>
                  <a:pt x="1022042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1701255" y="2930002"/>
            <a:ext cx="1022042" cy="1124247"/>
          </a:xfrm>
          <a:custGeom>
            <a:avLst/>
            <a:gdLst/>
            <a:ahLst/>
            <a:cxnLst/>
            <a:rect l="l" t="t" r="r" b="b"/>
            <a:pathLst>
              <a:path w="1022042" h="1124247">
                <a:moveTo>
                  <a:pt x="0" y="0"/>
                </a:moveTo>
                <a:lnTo>
                  <a:pt x="1022043" y="0"/>
                </a:lnTo>
                <a:lnTo>
                  <a:pt x="1022043" y="1124247"/>
                </a:lnTo>
                <a:lnTo>
                  <a:pt x="0" y="1124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5699842" y="355479"/>
            <a:ext cx="2172128" cy="2370672"/>
          </a:xfrm>
          <a:custGeom>
            <a:avLst/>
            <a:gdLst/>
            <a:ahLst/>
            <a:cxnLst/>
            <a:rect l="l" t="t" r="r" b="b"/>
            <a:pathLst>
              <a:path w="2172128" h="2370672">
                <a:moveTo>
                  <a:pt x="0" y="0"/>
                </a:moveTo>
                <a:lnTo>
                  <a:pt x="2172127" y="0"/>
                </a:lnTo>
                <a:lnTo>
                  <a:pt x="2172127" y="2370672"/>
                </a:lnTo>
                <a:lnTo>
                  <a:pt x="0" y="2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Sessões de partilha com pais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88813" y="4355201"/>
            <a:ext cx="269071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Sessão 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75331" y="4321149"/>
            <a:ext cx="2872421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Sessão 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52014" y="4321149"/>
            <a:ext cx="2650056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Sessão 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4454" y="5509679"/>
            <a:ext cx="352642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sugerida: início do ano letivo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4779" y="4314231"/>
            <a:ext cx="2754995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b="1">
                <a:solidFill>
                  <a:srgbClr val="C53F93"/>
                </a:solidFill>
                <a:latin typeface="Poppins Bold"/>
                <a:ea typeface="Poppins Bold"/>
                <a:cs typeface="Poppins Bold"/>
                <a:sym typeface="Poppins Bold"/>
              </a:rPr>
              <a:t>Sessão 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22269" y="5509679"/>
            <a:ext cx="352642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sugerida: dezembro / janeiro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11874" y="5509679"/>
            <a:ext cx="352642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sugerida: março / abril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070953" y="5509679"/>
            <a:ext cx="352642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pt-PT" sz="24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sugerida: final do ano letivo</a:t>
            </a:r>
          </a:p>
        </p:txBody>
      </p:sp>
      <p:sp>
        <p:nvSpPr>
          <p:cNvPr id="19" name="Freeform 19"/>
          <p:cNvSpPr/>
          <p:nvPr/>
        </p:nvSpPr>
        <p:spPr>
          <a:xfrm>
            <a:off x="4550945" y="9222006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>
            <a:extLst>
              <a:ext uri="{FF2B5EF4-FFF2-40B4-BE49-F238E27FC236}">
                <a16:creationId xmlns:a16="http://schemas.microsoft.com/office/drawing/2014/main" id="{DB74394B-7CD4-8D32-4C36-0A3BC614BD54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>
            <a:hlinkClick r:id="rId4" tooltip="Clique para abrir a hiperligação"/>
          </p:cNvPr>
          <p:cNvSpPr/>
          <p:nvPr/>
        </p:nvSpPr>
        <p:spPr>
          <a:xfrm>
            <a:off x="10622626" y="4605767"/>
            <a:ext cx="6744652" cy="3271156"/>
          </a:xfrm>
          <a:custGeom>
            <a:avLst/>
            <a:gdLst/>
            <a:ahLst/>
            <a:cxnLst/>
            <a:rect l="l" t="t" r="r" b="b"/>
            <a:pathLst>
              <a:path w="6744652" h="3271156">
                <a:moveTo>
                  <a:pt x="0" y="0"/>
                </a:moveTo>
                <a:lnTo>
                  <a:pt x="6744653" y="0"/>
                </a:lnTo>
                <a:lnTo>
                  <a:pt x="6744653" y="3271157"/>
                </a:lnTo>
                <a:lnTo>
                  <a:pt x="0" y="32711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>
            <a:hlinkClick r:id="rId6" tooltip="Clique para abrir a hiperligação"/>
          </p:cNvPr>
          <p:cNvSpPr/>
          <p:nvPr/>
        </p:nvSpPr>
        <p:spPr>
          <a:xfrm>
            <a:off x="450021" y="4605767"/>
            <a:ext cx="8236078" cy="3271156"/>
          </a:xfrm>
          <a:custGeom>
            <a:avLst/>
            <a:gdLst/>
            <a:ahLst/>
            <a:cxnLst/>
            <a:rect l="l" t="t" r="r" b="b"/>
            <a:pathLst>
              <a:path w="8236078" h="3271156">
                <a:moveTo>
                  <a:pt x="0" y="0"/>
                </a:moveTo>
                <a:lnTo>
                  <a:pt x="8236078" y="0"/>
                </a:lnTo>
                <a:lnTo>
                  <a:pt x="8236078" y="3271157"/>
                </a:lnTo>
                <a:lnTo>
                  <a:pt x="0" y="3271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3921" r="-1291" b="-29533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TextBox 6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 prática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63624" y="3296905"/>
            <a:ext cx="506265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Plataforma LER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52369" y="3296905"/>
            <a:ext cx="3624631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Portal RBE</a:t>
            </a:r>
          </a:p>
        </p:txBody>
      </p:sp>
      <p:sp>
        <p:nvSpPr>
          <p:cNvPr id="9" name="Freeform 9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">
            <a:extLst>
              <a:ext uri="{FF2B5EF4-FFF2-40B4-BE49-F238E27FC236}">
                <a16:creationId xmlns:a16="http://schemas.microsoft.com/office/drawing/2014/main" id="{F3CB3F0B-039A-BFEE-393F-1E71DB9DBCA9}"/>
              </a:ext>
            </a:extLst>
          </p:cNvPr>
          <p:cNvSpPr/>
          <p:nvPr/>
        </p:nvSpPr>
        <p:spPr>
          <a:xfrm>
            <a:off x="609601" y="834926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PT" noProof="0" dirty="0"/>
          </a:p>
        </p:txBody>
      </p:sp>
      <p:sp>
        <p:nvSpPr>
          <p:cNvPr id="2" name="TextBox 2"/>
          <p:cNvSpPr txBox="1"/>
          <p:nvPr/>
        </p:nvSpPr>
        <p:spPr>
          <a:xfrm>
            <a:off x="6426684" y="4215133"/>
            <a:ext cx="8366721" cy="1761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890"/>
              </a:lnSpc>
            </a:pPr>
            <a:r>
              <a:rPr lang="pt-PT" sz="5300" b="1" noProof="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Já alguém vos leu alguma coisa, hoje?</a:t>
            </a:r>
          </a:p>
        </p:txBody>
      </p:sp>
      <p:sp>
        <p:nvSpPr>
          <p:cNvPr id="3" name="Freeform 3"/>
          <p:cNvSpPr/>
          <p:nvPr/>
        </p:nvSpPr>
        <p:spPr>
          <a:xfrm rot="-1522105" flipH="1">
            <a:off x="13581540" y="3106159"/>
            <a:ext cx="875026" cy="1769354"/>
          </a:xfrm>
          <a:custGeom>
            <a:avLst/>
            <a:gdLst/>
            <a:ahLst/>
            <a:cxnLst/>
            <a:rect l="l" t="t" r="r" b="b"/>
            <a:pathLst>
              <a:path w="875026" h="1769354">
                <a:moveTo>
                  <a:pt x="875026" y="0"/>
                </a:moveTo>
                <a:lnTo>
                  <a:pt x="0" y="0"/>
                </a:lnTo>
                <a:lnTo>
                  <a:pt x="0" y="1769354"/>
                </a:lnTo>
                <a:lnTo>
                  <a:pt x="875026" y="1769354"/>
                </a:lnTo>
                <a:lnTo>
                  <a:pt x="87502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>
            <a:hlinkClick r:id="rId4" tooltip="https://www.rbe.mec.pt/np4/LER-fora-da-escola-espaco-dos-livros/"/>
          </p:cNvPr>
          <p:cNvSpPr/>
          <p:nvPr/>
        </p:nvSpPr>
        <p:spPr>
          <a:xfrm>
            <a:off x="15035455" y="580941"/>
            <a:ext cx="2709989" cy="1825777"/>
          </a:xfrm>
          <a:custGeom>
            <a:avLst/>
            <a:gdLst/>
            <a:ahLst/>
            <a:cxnLst/>
            <a:rect l="l" t="t" r="r" b="b"/>
            <a:pathLst>
              <a:path w="2709989" h="1825777">
                <a:moveTo>
                  <a:pt x="0" y="0"/>
                </a:moveTo>
                <a:lnTo>
                  <a:pt x="2709989" y="0"/>
                </a:lnTo>
                <a:lnTo>
                  <a:pt x="2709989" y="1825777"/>
                </a:lnTo>
                <a:lnTo>
                  <a:pt x="0" y="18257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916470" y="2711993"/>
            <a:ext cx="4145720" cy="4863014"/>
          </a:xfrm>
          <a:custGeom>
            <a:avLst/>
            <a:gdLst/>
            <a:ahLst/>
            <a:cxnLst/>
            <a:rect l="l" t="t" r="r" b="b"/>
            <a:pathLst>
              <a:path w="4145720" h="4863014">
                <a:moveTo>
                  <a:pt x="0" y="0"/>
                </a:moveTo>
                <a:lnTo>
                  <a:pt x="4145720" y="0"/>
                </a:lnTo>
                <a:lnTo>
                  <a:pt x="4145720" y="4863014"/>
                </a:lnTo>
                <a:lnTo>
                  <a:pt x="0" y="48630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74322" y="5418214"/>
            <a:ext cx="11760680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Visite bibliotecas e livrarias;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74321" y="4442219"/>
            <a:ext cx="11760680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Ofereça livros;</a:t>
            </a:r>
          </a:p>
        </p:txBody>
      </p:sp>
      <p:sp>
        <p:nvSpPr>
          <p:cNvPr id="4" name="Freeform 4"/>
          <p:cNvSpPr/>
          <p:nvPr/>
        </p:nvSpPr>
        <p:spPr>
          <a:xfrm rot="1622760">
            <a:off x="1271652" y="4217991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7" y="0"/>
                </a:lnTo>
                <a:lnTo>
                  <a:pt x="604697" y="670531"/>
                </a:lnTo>
                <a:lnTo>
                  <a:pt x="0" y="670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TextBox 5"/>
          <p:cNvSpPr txBox="1"/>
          <p:nvPr/>
        </p:nvSpPr>
        <p:spPr>
          <a:xfrm>
            <a:off x="1574001" y="3462872"/>
            <a:ext cx="11761000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Tenha livros sempre à mão e ao alcance da criança;</a:t>
            </a:r>
          </a:p>
        </p:txBody>
      </p:sp>
      <p:sp>
        <p:nvSpPr>
          <p:cNvPr id="6" name="Freeform 6"/>
          <p:cNvSpPr/>
          <p:nvPr/>
        </p:nvSpPr>
        <p:spPr>
          <a:xfrm rot="1622760">
            <a:off x="1273746" y="3217115"/>
            <a:ext cx="597872" cy="662963"/>
          </a:xfrm>
          <a:custGeom>
            <a:avLst/>
            <a:gdLst/>
            <a:ahLst/>
            <a:cxnLst/>
            <a:rect l="l" t="t" r="r" b="b"/>
            <a:pathLst>
              <a:path w="597872" h="662963">
                <a:moveTo>
                  <a:pt x="0" y="0"/>
                </a:moveTo>
                <a:lnTo>
                  <a:pt x="597872" y="0"/>
                </a:lnTo>
                <a:lnTo>
                  <a:pt x="597872" y="662963"/>
                </a:lnTo>
                <a:lnTo>
                  <a:pt x="0" y="662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4827732" y="241292"/>
            <a:ext cx="2743224" cy="2194579"/>
          </a:xfrm>
          <a:custGeom>
            <a:avLst/>
            <a:gdLst/>
            <a:ahLst/>
            <a:cxnLst/>
            <a:rect l="l" t="t" r="r" b="b"/>
            <a:pathLst>
              <a:path w="2743224" h="2194579">
                <a:moveTo>
                  <a:pt x="0" y="0"/>
                </a:moveTo>
                <a:lnTo>
                  <a:pt x="2743224" y="0"/>
                </a:lnTo>
                <a:lnTo>
                  <a:pt x="2743224" y="2194579"/>
                </a:lnTo>
                <a:lnTo>
                  <a:pt x="0" y="21945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9" name="TextBox 9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Crie oportunidades de leitura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52147" y="8581164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TextBox 11"/>
          <p:cNvSpPr txBox="1"/>
          <p:nvPr/>
        </p:nvSpPr>
        <p:spPr>
          <a:xfrm>
            <a:off x="1574321" y="6394210"/>
            <a:ext cx="11883051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Leia com frequência, brinque com palavras.</a:t>
            </a:r>
          </a:p>
        </p:txBody>
      </p:sp>
      <p:sp>
        <p:nvSpPr>
          <p:cNvPr id="12" name="Freeform 12"/>
          <p:cNvSpPr/>
          <p:nvPr/>
        </p:nvSpPr>
        <p:spPr>
          <a:xfrm rot="1622760">
            <a:off x="1271652" y="5242805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7" y="0"/>
                </a:lnTo>
                <a:lnTo>
                  <a:pt x="604697" y="670531"/>
                </a:lnTo>
                <a:lnTo>
                  <a:pt x="0" y="670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 rot="1622760">
            <a:off x="1271652" y="6257842"/>
            <a:ext cx="604697" cy="670531"/>
          </a:xfrm>
          <a:custGeom>
            <a:avLst/>
            <a:gdLst/>
            <a:ahLst/>
            <a:cxnLst/>
            <a:rect l="l" t="t" r="r" b="b"/>
            <a:pathLst>
              <a:path w="604697" h="670531">
                <a:moveTo>
                  <a:pt x="0" y="0"/>
                </a:moveTo>
                <a:lnTo>
                  <a:pt x="604697" y="0"/>
                </a:lnTo>
                <a:lnTo>
                  <a:pt x="604697" y="670530"/>
                </a:lnTo>
                <a:lnTo>
                  <a:pt x="0" y="670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4574393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052147" y="8606961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9"/>
                </a:lnTo>
                <a:lnTo>
                  <a:pt x="0" y="5700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5192073" y="302811"/>
            <a:ext cx="2067227" cy="2071542"/>
          </a:xfrm>
          <a:custGeom>
            <a:avLst/>
            <a:gdLst/>
            <a:ahLst/>
            <a:cxnLst/>
            <a:rect l="l" t="t" r="r" b="b"/>
            <a:pathLst>
              <a:path w="2067227" h="2071542">
                <a:moveTo>
                  <a:pt x="0" y="0"/>
                </a:moveTo>
                <a:lnTo>
                  <a:pt x="2067227" y="0"/>
                </a:lnTo>
                <a:lnTo>
                  <a:pt x="2067227" y="2071542"/>
                </a:lnTo>
                <a:lnTo>
                  <a:pt x="0" y="2071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TextBox 5"/>
          <p:cNvSpPr txBox="1"/>
          <p:nvPr/>
        </p:nvSpPr>
        <p:spPr>
          <a:xfrm>
            <a:off x="1557115" y="5340738"/>
            <a:ext cx="13149485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Elogie as suas tentativas de leitura e escrita;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57115" y="6316734"/>
            <a:ext cx="13149485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Encoraje o gosto pelos livros e pela leitura.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57115" y="3385461"/>
            <a:ext cx="13149485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Respeite os interesses e as escolhas da criança;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7115" y="4364631"/>
            <a:ext cx="13149485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Reforce as pequenas conquistas com palavras de incentivo;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Reconheça os progressos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40128" y="3135961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>
            <a:off x="1139920" y="4174450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90"/>
                </a:lnTo>
                <a:lnTo>
                  <a:pt x="0" y="6955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2" name="Freeform 12"/>
          <p:cNvSpPr/>
          <p:nvPr/>
        </p:nvSpPr>
        <p:spPr>
          <a:xfrm>
            <a:off x="1139920" y="5165315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3" name="Freeform 13"/>
          <p:cNvSpPr/>
          <p:nvPr/>
        </p:nvSpPr>
        <p:spPr>
          <a:xfrm>
            <a:off x="1139920" y="6202434"/>
            <a:ext cx="599472" cy="695590"/>
          </a:xfrm>
          <a:custGeom>
            <a:avLst/>
            <a:gdLst/>
            <a:ahLst/>
            <a:cxnLst/>
            <a:rect l="l" t="t" r="r" b="b"/>
            <a:pathLst>
              <a:path w="599472" h="695590">
                <a:moveTo>
                  <a:pt x="0" y="0"/>
                </a:moveTo>
                <a:lnTo>
                  <a:pt x="599472" y="0"/>
                </a:lnTo>
                <a:lnTo>
                  <a:pt x="599472" y="695589"/>
                </a:lnTo>
                <a:lnTo>
                  <a:pt x="0" y="6955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4574393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9" y="0"/>
                </a:lnTo>
                <a:lnTo>
                  <a:pt x="9186109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688058" y="348437"/>
            <a:ext cx="1797478" cy="2682803"/>
          </a:xfrm>
          <a:custGeom>
            <a:avLst/>
            <a:gdLst/>
            <a:ahLst/>
            <a:cxnLst/>
            <a:rect l="l" t="t" r="r" b="b"/>
            <a:pathLst>
              <a:path w="1797478" h="2682803">
                <a:moveTo>
                  <a:pt x="0" y="0"/>
                </a:moveTo>
                <a:lnTo>
                  <a:pt x="1797478" y="0"/>
                </a:lnTo>
                <a:lnTo>
                  <a:pt x="1797478" y="2682803"/>
                </a:lnTo>
                <a:lnTo>
                  <a:pt x="0" y="2682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028700" y="8710296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374957" y="3027553"/>
            <a:ext cx="652228" cy="806125"/>
          </a:xfrm>
          <a:custGeom>
            <a:avLst/>
            <a:gdLst/>
            <a:ahLst/>
            <a:cxnLst/>
            <a:rect l="l" t="t" r="r" b="b"/>
            <a:pathLst>
              <a:path w="652228" h="806125">
                <a:moveTo>
                  <a:pt x="0" y="0"/>
                </a:moveTo>
                <a:lnTo>
                  <a:pt x="652228" y="0"/>
                </a:lnTo>
                <a:lnTo>
                  <a:pt x="652228" y="806125"/>
                </a:lnTo>
                <a:lnTo>
                  <a:pt x="0" y="80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374957" y="4008096"/>
            <a:ext cx="652228" cy="806125"/>
          </a:xfrm>
          <a:custGeom>
            <a:avLst/>
            <a:gdLst/>
            <a:ahLst/>
            <a:cxnLst/>
            <a:rect l="l" t="t" r="r" b="b"/>
            <a:pathLst>
              <a:path w="652228" h="806125">
                <a:moveTo>
                  <a:pt x="0" y="0"/>
                </a:moveTo>
                <a:lnTo>
                  <a:pt x="652228" y="0"/>
                </a:lnTo>
                <a:lnTo>
                  <a:pt x="652228" y="806125"/>
                </a:lnTo>
                <a:lnTo>
                  <a:pt x="0" y="80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1374957" y="4982703"/>
            <a:ext cx="652228" cy="806125"/>
          </a:xfrm>
          <a:custGeom>
            <a:avLst/>
            <a:gdLst/>
            <a:ahLst/>
            <a:cxnLst/>
            <a:rect l="l" t="t" r="r" b="b"/>
            <a:pathLst>
              <a:path w="652228" h="806125">
                <a:moveTo>
                  <a:pt x="0" y="0"/>
                </a:moveTo>
                <a:lnTo>
                  <a:pt x="652228" y="0"/>
                </a:lnTo>
                <a:lnTo>
                  <a:pt x="652228" y="806125"/>
                </a:lnTo>
                <a:lnTo>
                  <a:pt x="0" y="80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8" name="Freeform 8"/>
          <p:cNvSpPr/>
          <p:nvPr/>
        </p:nvSpPr>
        <p:spPr>
          <a:xfrm>
            <a:off x="1374957" y="5959768"/>
            <a:ext cx="652228" cy="806125"/>
          </a:xfrm>
          <a:custGeom>
            <a:avLst/>
            <a:gdLst/>
            <a:ahLst/>
            <a:cxnLst/>
            <a:rect l="l" t="t" r="r" b="b"/>
            <a:pathLst>
              <a:path w="652228" h="806125">
                <a:moveTo>
                  <a:pt x="0" y="0"/>
                </a:moveTo>
                <a:lnTo>
                  <a:pt x="652228" y="0"/>
                </a:lnTo>
                <a:lnTo>
                  <a:pt x="652228" y="806126"/>
                </a:lnTo>
                <a:lnTo>
                  <a:pt x="0" y="806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9" name="Freeform 9"/>
          <p:cNvSpPr/>
          <p:nvPr/>
        </p:nvSpPr>
        <p:spPr>
          <a:xfrm>
            <a:off x="1374957" y="6938938"/>
            <a:ext cx="652228" cy="806125"/>
          </a:xfrm>
          <a:custGeom>
            <a:avLst/>
            <a:gdLst/>
            <a:ahLst/>
            <a:cxnLst/>
            <a:rect l="l" t="t" r="r" b="b"/>
            <a:pathLst>
              <a:path w="652228" h="806125">
                <a:moveTo>
                  <a:pt x="0" y="0"/>
                </a:moveTo>
                <a:lnTo>
                  <a:pt x="652228" y="0"/>
                </a:lnTo>
                <a:lnTo>
                  <a:pt x="652228" y="806126"/>
                </a:lnTo>
                <a:lnTo>
                  <a:pt x="0" y="806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Box 10"/>
          <p:cNvSpPr txBox="1"/>
          <p:nvPr/>
        </p:nvSpPr>
        <p:spPr>
          <a:xfrm>
            <a:off x="1360209" y="651619"/>
            <a:ext cx="13655358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Interaja durante a leitura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92153" y="3346264"/>
            <a:ext cx="14286048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Certifique-se que a criança consegue ver bem as páginas do livro;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92153" y="4325434"/>
            <a:ext cx="14286048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Torne a história viva, fazendo vozes e mimica;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76683" y="7256276"/>
            <a:ext cx="14286049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Relacione as leituras com as suas vivências.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92152" y="6277106"/>
            <a:ext cx="14286049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Deixe a criança colaborar na leitura da história;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92153" y="5301746"/>
            <a:ext cx="14286048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Leia e aponte as palavras com o dedo;</a:t>
            </a:r>
          </a:p>
        </p:txBody>
      </p:sp>
      <p:sp>
        <p:nvSpPr>
          <p:cNvPr id="16" name="Freeform 16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028700" y="8591833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9"/>
                </a:lnTo>
                <a:lnTo>
                  <a:pt x="0" y="5700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15476110" y="421851"/>
            <a:ext cx="2160862" cy="2535975"/>
          </a:xfrm>
          <a:custGeom>
            <a:avLst/>
            <a:gdLst/>
            <a:ahLst/>
            <a:cxnLst/>
            <a:rect l="l" t="t" r="r" b="b"/>
            <a:pathLst>
              <a:path w="2160862" h="2535975">
                <a:moveTo>
                  <a:pt x="0" y="0"/>
                </a:moveTo>
                <a:lnTo>
                  <a:pt x="2160861" y="0"/>
                </a:lnTo>
                <a:lnTo>
                  <a:pt x="2160861" y="2535975"/>
                </a:lnTo>
                <a:lnTo>
                  <a:pt x="0" y="2535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TextBox 5"/>
          <p:cNvSpPr txBox="1"/>
          <p:nvPr/>
        </p:nvSpPr>
        <p:spPr>
          <a:xfrm>
            <a:off x="1360209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Seja um modelo de leitor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006577" y="2986094"/>
            <a:ext cx="681581" cy="886216"/>
          </a:xfrm>
          <a:custGeom>
            <a:avLst/>
            <a:gdLst/>
            <a:ahLst/>
            <a:cxnLst/>
            <a:rect l="l" t="t" r="r" b="b"/>
            <a:pathLst>
              <a:path w="681581" h="886216">
                <a:moveTo>
                  <a:pt x="681581" y="0"/>
                </a:moveTo>
                <a:lnTo>
                  <a:pt x="0" y="0"/>
                </a:lnTo>
                <a:lnTo>
                  <a:pt x="0" y="886216"/>
                </a:lnTo>
                <a:lnTo>
                  <a:pt x="681581" y="886216"/>
                </a:lnTo>
                <a:lnTo>
                  <a:pt x="6815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Box 7"/>
          <p:cNvSpPr txBox="1"/>
          <p:nvPr/>
        </p:nvSpPr>
        <p:spPr>
          <a:xfrm>
            <a:off x="1423773" y="3391660"/>
            <a:ext cx="15568828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Leia com frequência, em frente à criança, livros, jornais e revistas;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23773" y="4367655"/>
            <a:ext cx="14959228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Fale do que lê com entusiasmo;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23773" y="6319646"/>
            <a:ext cx="14959228" cy="1128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Mostre que a leitura e a escrita são úteis no dia-a-dia (receitas, avisos, mensagens, instruções de jogos, ...).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006577" y="3958080"/>
            <a:ext cx="681581" cy="886216"/>
          </a:xfrm>
          <a:custGeom>
            <a:avLst/>
            <a:gdLst/>
            <a:ahLst/>
            <a:cxnLst/>
            <a:rect l="l" t="t" r="r" b="b"/>
            <a:pathLst>
              <a:path w="681581" h="886216">
                <a:moveTo>
                  <a:pt x="681581" y="0"/>
                </a:moveTo>
                <a:lnTo>
                  <a:pt x="0" y="0"/>
                </a:lnTo>
                <a:lnTo>
                  <a:pt x="0" y="886217"/>
                </a:lnTo>
                <a:lnTo>
                  <a:pt x="681581" y="886217"/>
                </a:lnTo>
                <a:lnTo>
                  <a:pt x="6815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11" name="Freeform 11"/>
          <p:cNvSpPr/>
          <p:nvPr/>
        </p:nvSpPr>
        <p:spPr>
          <a:xfrm flipH="1">
            <a:off x="1006577" y="4934076"/>
            <a:ext cx="681581" cy="886216"/>
          </a:xfrm>
          <a:custGeom>
            <a:avLst/>
            <a:gdLst/>
            <a:ahLst/>
            <a:cxnLst/>
            <a:rect l="l" t="t" r="r" b="b"/>
            <a:pathLst>
              <a:path w="681581" h="886216">
                <a:moveTo>
                  <a:pt x="681581" y="0"/>
                </a:moveTo>
                <a:lnTo>
                  <a:pt x="0" y="0"/>
                </a:lnTo>
                <a:lnTo>
                  <a:pt x="0" y="886216"/>
                </a:lnTo>
                <a:lnTo>
                  <a:pt x="681581" y="886216"/>
                </a:lnTo>
                <a:lnTo>
                  <a:pt x="6815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Box 12"/>
          <p:cNvSpPr txBox="1"/>
          <p:nvPr/>
        </p:nvSpPr>
        <p:spPr>
          <a:xfrm>
            <a:off x="1400325" y="5343651"/>
            <a:ext cx="14959229" cy="566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38" lvl="1" algn="l">
              <a:lnSpc>
                <a:spcPts val="4479"/>
              </a:lnSpc>
            </a:pPr>
            <a:r>
              <a:rPr lang="pt-PT" sz="3199" noProof="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Requisite livros para si na biblioteca, em conjunto com o seu filho;</a:t>
            </a:r>
          </a:p>
        </p:txBody>
      </p:sp>
      <p:sp>
        <p:nvSpPr>
          <p:cNvPr id="13" name="Freeform 13"/>
          <p:cNvSpPr/>
          <p:nvPr/>
        </p:nvSpPr>
        <p:spPr>
          <a:xfrm flipH="1">
            <a:off x="1006577" y="5910071"/>
            <a:ext cx="681581" cy="886216"/>
          </a:xfrm>
          <a:custGeom>
            <a:avLst/>
            <a:gdLst/>
            <a:ahLst/>
            <a:cxnLst/>
            <a:rect l="l" t="t" r="r" b="b"/>
            <a:pathLst>
              <a:path w="681581" h="886216">
                <a:moveTo>
                  <a:pt x="681581" y="0"/>
                </a:moveTo>
                <a:lnTo>
                  <a:pt x="0" y="0"/>
                </a:lnTo>
                <a:lnTo>
                  <a:pt x="0" y="886217"/>
                </a:lnTo>
                <a:lnTo>
                  <a:pt x="681581" y="886217"/>
                </a:lnTo>
                <a:lnTo>
                  <a:pt x="6815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pt-PT"/>
          </a:p>
        </p:txBody>
      </p:sp>
      <p:sp>
        <p:nvSpPr>
          <p:cNvPr id="14" name="Freeform 14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TextBox 3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juntos?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8824" y="4181792"/>
            <a:ext cx="11548425" cy="2250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“É a importância dada aos livros no ambiente familiar que permite às crianças, quase sem querer, tornarem-se leitoras."</a:t>
            </a:r>
          </a:p>
          <a:p>
            <a:pPr algn="r">
              <a:lnSpc>
                <a:spcPts val="3360"/>
              </a:lnSpc>
            </a:pPr>
            <a:endParaRPr lang="en-US" sz="3399" i="1">
              <a:solidFill>
                <a:srgbClr val="000000"/>
              </a:solidFill>
              <a:latin typeface="Poppins Italics"/>
              <a:ea typeface="Poppins Italics"/>
              <a:cs typeface="Poppins Italics"/>
              <a:sym typeface="Poppins Itali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5247249" y="530846"/>
            <a:ext cx="2317986" cy="2317986"/>
          </a:xfrm>
          <a:custGeom>
            <a:avLst/>
            <a:gdLst/>
            <a:ahLst/>
            <a:cxnLst/>
            <a:rect l="l" t="t" r="r" b="b"/>
            <a:pathLst>
              <a:path w="2317986" h="2317986">
                <a:moveTo>
                  <a:pt x="0" y="0"/>
                </a:moveTo>
                <a:lnTo>
                  <a:pt x="2317986" y="0"/>
                </a:lnTo>
                <a:lnTo>
                  <a:pt x="2317986" y="2317986"/>
                </a:lnTo>
                <a:lnTo>
                  <a:pt x="0" y="2317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6"/>
          <p:cNvSpPr/>
          <p:nvPr/>
        </p:nvSpPr>
        <p:spPr>
          <a:xfrm>
            <a:off x="1028700" y="8576705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7" name="Freeform 7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TextBox 8"/>
          <p:cNvSpPr txBox="1"/>
          <p:nvPr/>
        </p:nvSpPr>
        <p:spPr>
          <a:xfrm>
            <a:off x="11215422" y="6375082"/>
            <a:ext cx="6349814" cy="604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122B3C"/>
                </a:solidFill>
                <a:latin typeface="Poppins"/>
                <a:ea typeface="Poppins"/>
                <a:cs typeface="Poppins"/>
                <a:sym typeface="Poppins"/>
              </a:rPr>
              <a:t>(Desmurget, M. (2024). Ponham-nos a ler! A leitura como antídoto para os cretinos digitais. Contraponto. p. 344)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825414">
            <a:off x="1714118" y="-1045079"/>
            <a:ext cx="4489950" cy="4767322"/>
          </a:xfrm>
          <a:custGeom>
            <a:avLst/>
            <a:gdLst/>
            <a:ahLst/>
            <a:cxnLst/>
            <a:rect l="l" t="t" r="r" b="b"/>
            <a:pathLst>
              <a:path w="4489950" h="4767322">
                <a:moveTo>
                  <a:pt x="0" y="0"/>
                </a:moveTo>
                <a:lnTo>
                  <a:pt x="4489951" y="0"/>
                </a:lnTo>
                <a:lnTo>
                  <a:pt x="4489951" y="4767322"/>
                </a:lnTo>
                <a:lnTo>
                  <a:pt x="0" y="47673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3" name="Freeform 3"/>
          <p:cNvSpPr/>
          <p:nvPr/>
        </p:nvSpPr>
        <p:spPr>
          <a:xfrm>
            <a:off x="15383402" y="370607"/>
            <a:ext cx="2317986" cy="2317986"/>
          </a:xfrm>
          <a:custGeom>
            <a:avLst/>
            <a:gdLst/>
            <a:ahLst/>
            <a:cxnLst/>
            <a:rect l="l" t="t" r="r" b="b"/>
            <a:pathLst>
              <a:path w="2317986" h="2317986">
                <a:moveTo>
                  <a:pt x="0" y="0"/>
                </a:moveTo>
                <a:lnTo>
                  <a:pt x="2317986" y="0"/>
                </a:lnTo>
                <a:lnTo>
                  <a:pt x="2317986" y="2317987"/>
                </a:lnTo>
                <a:lnTo>
                  <a:pt x="0" y="2317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4" name="Freeform 4"/>
          <p:cNvSpPr/>
          <p:nvPr/>
        </p:nvSpPr>
        <p:spPr>
          <a:xfrm>
            <a:off x="6782866" y="3635603"/>
            <a:ext cx="4722268" cy="4722268"/>
          </a:xfrm>
          <a:custGeom>
            <a:avLst/>
            <a:gdLst/>
            <a:ahLst/>
            <a:cxnLst/>
            <a:rect l="l" t="t" r="r" b="b"/>
            <a:pathLst>
              <a:path w="4722268" h="4722268">
                <a:moveTo>
                  <a:pt x="0" y="0"/>
                </a:moveTo>
                <a:lnTo>
                  <a:pt x="4722268" y="0"/>
                </a:lnTo>
                <a:lnTo>
                  <a:pt x="4722268" y="4722268"/>
                </a:lnTo>
                <a:lnTo>
                  <a:pt x="0" y="47222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5" name="Freeform 5"/>
          <p:cNvSpPr/>
          <p:nvPr/>
        </p:nvSpPr>
        <p:spPr>
          <a:xfrm>
            <a:off x="1028700" y="8561577"/>
            <a:ext cx="16230600" cy="5700998"/>
          </a:xfrm>
          <a:custGeom>
            <a:avLst/>
            <a:gdLst/>
            <a:ahLst/>
            <a:cxnLst/>
            <a:rect l="l" t="t" r="r" b="b"/>
            <a:pathLst>
              <a:path w="16230600" h="5700998">
                <a:moveTo>
                  <a:pt x="0" y="0"/>
                </a:moveTo>
                <a:lnTo>
                  <a:pt x="16230600" y="0"/>
                </a:lnTo>
                <a:lnTo>
                  <a:pt x="16230600" y="5700998"/>
                </a:lnTo>
                <a:lnTo>
                  <a:pt x="0" y="57009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TextBox 6"/>
          <p:cNvSpPr txBox="1"/>
          <p:nvPr/>
        </p:nvSpPr>
        <p:spPr>
          <a:xfrm>
            <a:off x="1269441" y="651619"/>
            <a:ext cx="12187931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Espaço para perguntas</a:t>
            </a:r>
          </a:p>
        </p:txBody>
      </p:sp>
      <p:sp>
        <p:nvSpPr>
          <p:cNvPr id="7" name="Freeform 7"/>
          <p:cNvSpPr/>
          <p:nvPr/>
        </p:nvSpPr>
        <p:spPr>
          <a:xfrm>
            <a:off x="4550946" y="9460250"/>
            <a:ext cx="9186109" cy="826750"/>
          </a:xfrm>
          <a:custGeom>
            <a:avLst/>
            <a:gdLst/>
            <a:ahLst/>
            <a:cxnLst/>
            <a:rect l="l" t="t" r="r" b="b"/>
            <a:pathLst>
              <a:path w="9186109" h="826750">
                <a:moveTo>
                  <a:pt x="0" y="0"/>
                </a:moveTo>
                <a:lnTo>
                  <a:pt x="9186108" y="0"/>
                </a:lnTo>
                <a:lnTo>
                  <a:pt x="9186108" y="826750"/>
                </a:lnTo>
                <a:lnTo>
                  <a:pt x="0" y="826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1341</Words>
  <Application>Microsoft Office PowerPoint</Application>
  <PresentationFormat>Personalizados</PresentationFormat>
  <Paragraphs>147</Paragraphs>
  <Slides>26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26</vt:i4>
      </vt:variant>
    </vt:vector>
  </HeadingPairs>
  <TitlesOfParts>
    <vt:vector size="36" baseType="lpstr">
      <vt:lpstr>Open Sans</vt:lpstr>
      <vt:lpstr>Arial</vt:lpstr>
      <vt:lpstr>Poppins Bold</vt:lpstr>
      <vt:lpstr>Calibri</vt:lpstr>
      <vt:lpstr>Open Sans Bold</vt:lpstr>
      <vt:lpstr>Poppins Italics</vt:lpstr>
      <vt:lpstr>Open Sans Light</vt:lpstr>
      <vt:lpstr>Poppins</vt:lpstr>
      <vt:lpstr>Poppins Semi-Bold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LER fora da escola 2026-2027</dc:title>
  <dc:creator>MECI | EduQA | Rede de Bibliotecas Escolares</dc:creator>
  <cp:revision>7</cp:revision>
  <dcterms:created xsi:type="dcterms:W3CDTF">2006-08-16T00:00:00Z</dcterms:created>
  <dcterms:modified xsi:type="dcterms:W3CDTF">2026-09-14T06:23:21Z</dcterms:modified>
  <dc:identifier>DAGuEGm3Ffk</dc:identifier>
</cp:coreProperties>
</file>